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5"/>
    <p:sldMasterId id="2147483680" r:id="rId6"/>
    <p:sldMasterId id="2147483666" r:id="rId7"/>
  </p:sldMasterIdLst>
  <p:notesMasterIdLst>
    <p:notesMasterId r:id="rId152"/>
  </p:notesMasterIdLst>
  <p:handoutMasterIdLst>
    <p:handoutMasterId r:id="rId153"/>
  </p:handoutMasterIdLst>
  <p:sldIdLst>
    <p:sldId id="896" r:id="rId8"/>
    <p:sldId id="909" r:id="rId9"/>
    <p:sldId id="898" r:id="rId10"/>
    <p:sldId id="899" r:id="rId11"/>
    <p:sldId id="900" r:id="rId12"/>
    <p:sldId id="902" r:id="rId13"/>
    <p:sldId id="903" r:id="rId14"/>
    <p:sldId id="343" r:id="rId15"/>
    <p:sldId id="342" r:id="rId16"/>
    <p:sldId id="858" r:id="rId17"/>
    <p:sldId id="895" r:id="rId18"/>
    <p:sldId id="904" r:id="rId19"/>
    <p:sldId id="905" r:id="rId20"/>
    <p:sldId id="906" r:id="rId21"/>
    <p:sldId id="907" r:id="rId22"/>
    <p:sldId id="908" r:id="rId23"/>
    <p:sldId id="910" r:id="rId24"/>
    <p:sldId id="915" r:id="rId25"/>
    <p:sldId id="911" r:id="rId26"/>
    <p:sldId id="857" r:id="rId27"/>
    <p:sldId id="810" r:id="rId28"/>
    <p:sldId id="811" r:id="rId29"/>
    <p:sldId id="884" r:id="rId30"/>
    <p:sldId id="578" r:id="rId31"/>
    <p:sldId id="889" r:id="rId32"/>
    <p:sldId id="887" r:id="rId33"/>
    <p:sldId id="888" r:id="rId34"/>
    <p:sldId id="891" r:id="rId35"/>
    <p:sldId id="885" r:id="rId36"/>
    <p:sldId id="893" r:id="rId37"/>
    <p:sldId id="699" r:id="rId38"/>
    <p:sldId id="813" r:id="rId39"/>
    <p:sldId id="795" r:id="rId40"/>
    <p:sldId id="814" r:id="rId41"/>
    <p:sldId id="815" r:id="rId42"/>
    <p:sldId id="796" r:id="rId43"/>
    <p:sldId id="797" r:id="rId44"/>
    <p:sldId id="798" r:id="rId45"/>
    <p:sldId id="816" r:id="rId46"/>
    <p:sldId id="897" r:id="rId47"/>
    <p:sldId id="799" r:id="rId48"/>
    <p:sldId id="800" r:id="rId49"/>
    <p:sldId id="802" r:id="rId50"/>
    <p:sldId id="803" r:id="rId51"/>
    <p:sldId id="736" r:id="rId52"/>
    <p:sldId id="704" r:id="rId53"/>
    <p:sldId id="705" r:id="rId54"/>
    <p:sldId id="706" r:id="rId55"/>
    <p:sldId id="707" r:id="rId56"/>
    <p:sldId id="708" r:id="rId57"/>
    <p:sldId id="714" r:id="rId58"/>
    <p:sldId id="869" r:id="rId59"/>
    <p:sldId id="709" r:id="rId60"/>
    <p:sldId id="710" r:id="rId61"/>
    <p:sldId id="711" r:id="rId62"/>
    <p:sldId id="713" r:id="rId63"/>
    <p:sldId id="804" r:id="rId64"/>
    <p:sldId id="859" r:id="rId65"/>
    <p:sldId id="860" r:id="rId66"/>
    <p:sldId id="861" r:id="rId67"/>
    <p:sldId id="805" r:id="rId68"/>
    <p:sldId id="870" r:id="rId69"/>
    <p:sldId id="806" r:id="rId70"/>
    <p:sldId id="807" r:id="rId71"/>
    <p:sldId id="818" r:id="rId72"/>
    <p:sldId id="731" r:id="rId73"/>
    <p:sldId id="732" r:id="rId74"/>
    <p:sldId id="733" r:id="rId75"/>
    <p:sldId id="734" r:id="rId76"/>
    <p:sldId id="771" r:id="rId77"/>
    <p:sldId id="894" r:id="rId78"/>
    <p:sldId id="862" r:id="rId79"/>
    <p:sldId id="872" r:id="rId80"/>
    <p:sldId id="874" r:id="rId81"/>
    <p:sldId id="875" r:id="rId82"/>
    <p:sldId id="735" r:id="rId83"/>
    <p:sldId id="663" r:id="rId84"/>
    <p:sldId id="876" r:id="rId85"/>
    <p:sldId id="665" r:id="rId86"/>
    <p:sldId id="666" r:id="rId87"/>
    <p:sldId id="912" r:id="rId88"/>
    <p:sldId id="737" r:id="rId89"/>
    <p:sldId id="738" r:id="rId90"/>
    <p:sldId id="739" r:id="rId91"/>
    <p:sldId id="778" r:id="rId92"/>
    <p:sldId id="832" r:id="rId93"/>
    <p:sldId id="914" r:id="rId94"/>
    <p:sldId id="834" r:id="rId95"/>
    <p:sldId id="835" r:id="rId96"/>
    <p:sldId id="836" r:id="rId97"/>
    <p:sldId id="824" r:id="rId98"/>
    <p:sldId id="740" r:id="rId99"/>
    <p:sldId id="837" r:id="rId100"/>
    <p:sldId id="879" r:id="rId101"/>
    <p:sldId id="744" r:id="rId102"/>
    <p:sldId id="825" r:id="rId103"/>
    <p:sldId id="827" r:id="rId104"/>
    <p:sldId id="831" r:id="rId105"/>
    <p:sldId id="880" r:id="rId106"/>
    <p:sldId id="779" r:id="rId107"/>
    <p:sldId id="881" r:id="rId108"/>
    <p:sldId id="780" r:id="rId109"/>
    <p:sldId id="781" r:id="rId110"/>
    <p:sldId id="882" r:id="rId111"/>
    <p:sldId id="782" r:id="rId112"/>
    <p:sldId id="783" r:id="rId113"/>
    <p:sldId id="883" r:id="rId114"/>
    <p:sldId id="784" r:id="rId115"/>
    <p:sldId id="757" r:id="rId116"/>
    <p:sldId id="758" r:id="rId117"/>
    <p:sldId id="628" r:id="rId118"/>
    <p:sldId id="629" r:id="rId119"/>
    <p:sldId id="630" r:id="rId120"/>
    <p:sldId id="632" r:id="rId121"/>
    <p:sldId id="662" r:id="rId122"/>
    <p:sldId id="602" r:id="rId123"/>
    <p:sldId id="603" r:id="rId124"/>
    <p:sldId id="672" r:id="rId125"/>
    <p:sldId id="673" r:id="rId126"/>
    <p:sldId id="674" r:id="rId127"/>
    <p:sldId id="675" r:id="rId128"/>
    <p:sldId id="676" r:id="rId129"/>
    <p:sldId id="677" r:id="rId130"/>
    <p:sldId id="678" r:id="rId131"/>
    <p:sldId id="759" r:id="rId132"/>
    <p:sldId id="760" r:id="rId133"/>
    <p:sldId id="761" r:id="rId134"/>
    <p:sldId id="762" r:id="rId135"/>
    <p:sldId id="763" r:id="rId136"/>
    <p:sldId id="764" r:id="rId137"/>
    <p:sldId id="765" r:id="rId138"/>
    <p:sldId id="766" r:id="rId139"/>
    <p:sldId id="773" r:id="rId140"/>
    <p:sldId id="774" r:id="rId141"/>
    <p:sldId id="775" r:id="rId142"/>
    <p:sldId id="776" r:id="rId143"/>
    <p:sldId id="777" r:id="rId144"/>
    <p:sldId id="723" r:id="rId145"/>
    <p:sldId id="725" r:id="rId146"/>
    <p:sldId id="727" r:id="rId147"/>
    <p:sldId id="728" r:id="rId148"/>
    <p:sldId id="793" r:id="rId149"/>
    <p:sldId id="913" r:id="rId150"/>
    <p:sldId id="364" r:id="rId151"/>
  </p:sldIdLst>
  <p:sldSz cx="10058400" cy="7772400"/>
  <p:notesSz cx="7010400" cy="9296400"/>
  <p:defaultTextStyle>
    <a:defPPr>
      <a:defRPr lang="en-CA"/>
    </a:defPPr>
    <a:lvl1pPr algn="l" rtl="0" eaLnBrk="0" fontAlgn="base" hangingPunct="0">
      <a:spcBef>
        <a:spcPct val="50000"/>
      </a:spcBef>
      <a:spcAft>
        <a:spcPct val="0"/>
      </a:spcAft>
      <a:buChar char="•"/>
      <a:defRPr sz="3200" kern="1200">
        <a:solidFill>
          <a:srgbClr val="003200"/>
        </a:solidFill>
        <a:latin typeface="Times New Roman" pitchFamily="18" charset="0"/>
        <a:ea typeface="+mn-ea"/>
        <a:cs typeface="+mn-cs"/>
      </a:defRPr>
    </a:lvl1pPr>
    <a:lvl2pPr marL="457200" algn="l" rtl="0" eaLnBrk="0" fontAlgn="base" hangingPunct="0">
      <a:spcBef>
        <a:spcPct val="50000"/>
      </a:spcBef>
      <a:spcAft>
        <a:spcPct val="0"/>
      </a:spcAft>
      <a:buChar char="•"/>
      <a:defRPr sz="3200" kern="1200">
        <a:solidFill>
          <a:srgbClr val="003200"/>
        </a:solidFill>
        <a:latin typeface="Times New Roman" pitchFamily="18" charset="0"/>
        <a:ea typeface="+mn-ea"/>
        <a:cs typeface="+mn-cs"/>
      </a:defRPr>
    </a:lvl2pPr>
    <a:lvl3pPr marL="914400" algn="l" rtl="0" eaLnBrk="0" fontAlgn="base" hangingPunct="0">
      <a:spcBef>
        <a:spcPct val="50000"/>
      </a:spcBef>
      <a:spcAft>
        <a:spcPct val="0"/>
      </a:spcAft>
      <a:buChar char="•"/>
      <a:defRPr sz="3200" kern="1200">
        <a:solidFill>
          <a:srgbClr val="003200"/>
        </a:solidFill>
        <a:latin typeface="Times New Roman" pitchFamily="18" charset="0"/>
        <a:ea typeface="+mn-ea"/>
        <a:cs typeface="+mn-cs"/>
      </a:defRPr>
    </a:lvl3pPr>
    <a:lvl4pPr marL="1371600" algn="l" rtl="0" eaLnBrk="0" fontAlgn="base" hangingPunct="0">
      <a:spcBef>
        <a:spcPct val="50000"/>
      </a:spcBef>
      <a:spcAft>
        <a:spcPct val="0"/>
      </a:spcAft>
      <a:buChar char="•"/>
      <a:defRPr sz="3200" kern="1200">
        <a:solidFill>
          <a:srgbClr val="003200"/>
        </a:solidFill>
        <a:latin typeface="Times New Roman" pitchFamily="18" charset="0"/>
        <a:ea typeface="+mn-ea"/>
        <a:cs typeface="+mn-cs"/>
      </a:defRPr>
    </a:lvl4pPr>
    <a:lvl5pPr marL="1828800" algn="l" rtl="0" eaLnBrk="0" fontAlgn="base" hangingPunct="0">
      <a:spcBef>
        <a:spcPct val="50000"/>
      </a:spcBef>
      <a:spcAft>
        <a:spcPct val="0"/>
      </a:spcAft>
      <a:buChar char="•"/>
      <a:defRPr sz="3200" kern="1200">
        <a:solidFill>
          <a:srgbClr val="003200"/>
        </a:solidFill>
        <a:latin typeface="Times New Roman" pitchFamily="18" charset="0"/>
        <a:ea typeface="+mn-ea"/>
        <a:cs typeface="+mn-cs"/>
      </a:defRPr>
    </a:lvl5pPr>
    <a:lvl6pPr marL="2286000" algn="l" defTabSz="914400" rtl="0" eaLnBrk="1" latinLnBrk="0" hangingPunct="1">
      <a:defRPr sz="3200" kern="1200">
        <a:solidFill>
          <a:srgbClr val="003200"/>
        </a:solidFill>
        <a:latin typeface="Times New Roman" pitchFamily="18" charset="0"/>
        <a:ea typeface="+mn-ea"/>
        <a:cs typeface="+mn-cs"/>
      </a:defRPr>
    </a:lvl6pPr>
    <a:lvl7pPr marL="2743200" algn="l" defTabSz="914400" rtl="0" eaLnBrk="1" latinLnBrk="0" hangingPunct="1">
      <a:defRPr sz="3200" kern="1200">
        <a:solidFill>
          <a:srgbClr val="003200"/>
        </a:solidFill>
        <a:latin typeface="Times New Roman" pitchFamily="18" charset="0"/>
        <a:ea typeface="+mn-ea"/>
        <a:cs typeface="+mn-cs"/>
      </a:defRPr>
    </a:lvl7pPr>
    <a:lvl8pPr marL="3200400" algn="l" defTabSz="914400" rtl="0" eaLnBrk="1" latinLnBrk="0" hangingPunct="1">
      <a:defRPr sz="3200" kern="1200">
        <a:solidFill>
          <a:srgbClr val="003200"/>
        </a:solidFill>
        <a:latin typeface="Times New Roman" pitchFamily="18" charset="0"/>
        <a:ea typeface="+mn-ea"/>
        <a:cs typeface="+mn-cs"/>
      </a:defRPr>
    </a:lvl8pPr>
    <a:lvl9pPr marL="3657600" algn="l" defTabSz="914400" rtl="0" eaLnBrk="1" latinLnBrk="0" hangingPunct="1">
      <a:defRPr sz="3200" kern="1200">
        <a:solidFill>
          <a:srgbClr val="003200"/>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544">
          <p15:clr>
            <a:srgbClr val="A4A3A4"/>
          </p15:clr>
        </p15:guide>
        <p15:guide id="2" pos="3360">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nnon Rawn" initials="SR" lastIdx="1" clrIdx="0">
    <p:extLst>
      <p:ext uri="{19B8F6BF-5375-455C-9EA6-DF929625EA0E}">
        <p15:presenceInfo xmlns:p15="http://schemas.microsoft.com/office/powerpoint/2012/main" userId="S-1-5-21-3108151955-3389634594-2905121059-11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200"/>
    <a:srgbClr val="FFFF00"/>
    <a:srgbClr val="FF0000"/>
    <a:srgbClr val="2D3200"/>
    <a:srgbClr val="000000"/>
    <a:srgbClr val="FF3300"/>
    <a:srgbClr val="FFFFCC"/>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095F70-F83C-4F08-90D4-60FF5F46FE0E}" v="2" dt="2024-04-24T19:15:08.5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57" autoAdjust="0"/>
    <p:restoredTop sz="86428" autoAdjust="0"/>
  </p:normalViewPr>
  <p:slideViewPr>
    <p:cSldViewPr>
      <p:cViewPr varScale="1">
        <p:scale>
          <a:sx n="48" d="100"/>
          <a:sy n="48" d="100"/>
        </p:scale>
        <p:origin x="1804" y="40"/>
      </p:cViewPr>
      <p:guideLst>
        <p:guide orient="horz" pos="2544"/>
        <p:guide pos="3360"/>
      </p:guideLst>
    </p:cSldViewPr>
  </p:slideViewPr>
  <p:outlineViewPr>
    <p:cViewPr>
      <p:scale>
        <a:sx n="33" d="100"/>
        <a:sy n="33" d="100"/>
      </p:scale>
      <p:origin x="0" y="25602"/>
    </p:cViewPr>
  </p:outlineViewPr>
  <p:notesTextViewPr>
    <p:cViewPr>
      <p:scale>
        <a:sx n="3" d="2"/>
        <a:sy n="3" d="2"/>
      </p:scale>
      <p:origin x="0" y="0"/>
    </p:cViewPr>
  </p:notesTextViewPr>
  <p:sorterViewPr>
    <p:cViewPr varScale="1">
      <p:scale>
        <a:sx n="100" d="100"/>
        <a:sy n="100" d="100"/>
      </p:scale>
      <p:origin x="0" y="-40674"/>
    </p:cViewPr>
  </p:sorterViewPr>
  <p:notesViewPr>
    <p:cSldViewPr>
      <p:cViewPr>
        <p:scale>
          <a:sx n="75" d="100"/>
          <a:sy n="75" d="100"/>
        </p:scale>
        <p:origin x="-3096" y="6"/>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microsoft.com/office/2016/11/relationships/changesInfo" Target="changesInfos/changesInfo1.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1.xml"/><Relationship Id="rId95" Type="http://schemas.openxmlformats.org/officeDocument/2006/relationships/slide" Target="slides/slide88.xml"/><Relationship Id="rId160" Type="http://schemas.microsoft.com/office/2015/10/relationships/revisionInfo" Target="revisionInfo.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slide" Target="slides/slide143.xml"/><Relationship Id="rId155" Type="http://schemas.openxmlformats.org/officeDocument/2006/relationships/presProps" Target="presProps.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slide" Target="slides/slide144.xml"/><Relationship Id="rId156" Type="http://schemas.openxmlformats.org/officeDocument/2006/relationships/viewProps" Target="viewProps.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7" Type="http://schemas.openxmlformats.org/officeDocument/2006/relationships/slideMaster" Target="slideMasters/slideMaster3.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theme" Target="theme/theme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handoutMaster" Target="handoutMasters/handoutMaster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4" Type="http://schemas.openxmlformats.org/officeDocument/2006/relationships/customXml" Target="../customXml/item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commentAuthors" Target="commentAuthors.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nnon Rawn" userId="a0b27878-a471-4d23-b318-4fabb568b349" providerId="ADAL" clId="{A0095F70-F83C-4F08-90D4-60FF5F46FE0E}"/>
    <pc:docChg chg="undo custSel modSld">
      <pc:chgData name="Shannon Rawn" userId="a0b27878-a471-4d23-b318-4fabb568b349" providerId="ADAL" clId="{A0095F70-F83C-4F08-90D4-60FF5F46FE0E}" dt="2024-04-24T19:22:02.473" v="14" actId="14100"/>
      <pc:docMkLst>
        <pc:docMk/>
      </pc:docMkLst>
      <pc:sldChg chg="modSp mod">
        <pc:chgData name="Shannon Rawn" userId="a0b27878-a471-4d23-b318-4fabb568b349" providerId="ADAL" clId="{A0095F70-F83C-4F08-90D4-60FF5F46FE0E}" dt="2024-04-24T19:08:59.700" v="5" actId="14100"/>
        <pc:sldMkLst>
          <pc:docMk/>
          <pc:sldMk cId="0" sldId="810"/>
        </pc:sldMkLst>
        <pc:spChg chg="mod">
          <ac:chgData name="Shannon Rawn" userId="a0b27878-a471-4d23-b318-4fabb568b349" providerId="ADAL" clId="{A0095F70-F83C-4F08-90D4-60FF5F46FE0E}" dt="2024-04-24T19:08:59.700" v="5" actId="14100"/>
          <ac:spMkLst>
            <pc:docMk/>
            <pc:sldMk cId="0" sldId="810"/>
            <ac:spMk id="29699" creationId="{00000000-0000-0000-0000-000000000000}"/>
          </ac:spMkLst>
        </pc:spChg>
      </pc:sldChg>
      <pc:sldChg chg="addSp delSp modSp mod">
        <pc:chgData name="Shannon Rawn" userId="a0b27878-a471-4d23-b318-4fabb568b349" providerId="ADAL" clId="{A0095F70-F83C-4F08-90D4-60FF5F46FE0E}" dt="2024-04-24T19:22:02.473" v="14" actId="14100"/>
        <pc:sldMkLst>
          <pc:docMk/>
          <pc:sldMk cId="0" sldId="811"/>
        </pc:sldMkLst>
        <pc:spChg chg="add mod">
          <ac:chgData name="Shannon Rawn" userId="a0b27878-a471-4d23-b318-4fabb568b349" providerId="ADAL" clId="{A0095F70-F83C-4F08-90D4-60FF5F46FE0E}" dt="2024-04-24T19:15:08.503" v="8"/>
          <ac:spMkLst>
            <pc:docMk/>
            <pc:sldMk cId="0" sldId="811"/>
            <ac:spMk id="5" creationId="{F2AB8E8B-9352-A00A-2DB7-03ABA54E289D}"/>
          </ac:spMkLst>
        </pc:spChg>
        <pc:graphicFrameChg chg="add mod">
          <ac:chgData name="Shannon Rawn" userId="a0b27878-a471-4d23-b318-4fabb568b349" providerId="ADAL" clId="{A0095F70-F83C-4F08-90D4-60FF5F46FE0E}" dt="2024-04-24T19:15:05.702" v="7"/>
          <ac:graphicFrameMkLst>
            <pc:docMk/>
            <pc:sldMk cId="0" sldId="811"/>
            <ac:graphicFrameMk id="2" creationId="{AA7A8F9F-0619-354F-EF6E-5F4BFF3A7B03}"/>
          </ac:graphicFrameMkLst>
        </pc:graphicFrameChg>
        <pc:graphicFrameChg chg="add mod">
          <ac:chgData name="Shannon Rawn" userId="a0b27878-a471-4d23-b318-4fabb568b349" providerId="ADAL" clId="{A0095F70-F83C-4F08-90D4-60FF5F46FE0E}" dt="2024-04-24T19:15:05.702" v="7"/>
          <ac:graphicFrameMkLst>
            <pc:docMk/>
            <pc:sldMk cId="0" sldId="811"/>
            <ac:graphicFrameMk id="3" creationId="{E9BF220A-0DE7-8930-0AB4-25133C086F24}"/>
          </ac:graphicFrameMkLst>
        </pc:graphicFrameChg>
        <pc:picChg chg="add mod">
          <ac:chgData name="Shannon Rawn" userId="a0b27878-a471-4d23-b318-4fabb568b349" providerId="ADAL" clId="{A0095F70-F83C-4F08-90D4-60FF5F46FE0E}" dt="2024-04-24T19:22:02.473" v="14" actId="14100"/>
          <ac:picMkLst>
            <pc:docMk/>
            <pc:sldMk cId="0" sldId="811"/>
            <ac:picMk id="3" creationId="{18FBA179-7420-D7C8-701A-3E4D46334A0D}"/>
          </ac:picMkLst>
        </pc:picChg>
        <pc:picChg chg="add del mod">
          <ac:chgData name="Shannon Rawn" userId="a0b27878-a471-4d23-b318-4fabb568b349" providerId="ADAL" clId="{A0095F70-F83C-4F08-90D4-60FF5F46FE0E}" dt="2024-04-24T19:16:11.547" v="12" actId="21"/>
          <ac:picMkLst>
            <pc:docMk/>
            <pc:sldMk cId="0" sldId="811"/>
            <ac:picMk id="4" creationId="{1EE41F29-C20A-415F-8D0D-E429AD4A56C0}"/>
          </ac:picMkLst>
        </pc:picChg>
        <pc:picChg chg="add mod">
          <ac:chgData name="Shannon Rawn" userId="a0b27878-a471-4d23-b318-4fabb568b349" providerId="ADAL" clId="{A0095F70-F83C-4F08-90D4-60FF5F46FE0E}" dt="2024-04-24T19:15:08.503" v="8"/>
          <ac:picMkLst>
            <pc:docMk/>
            <pc:sldMk cId="0" sldId="811"/>
            <ac:picMk id="1025" creationId="{AA5E0B1B-4691-7889-EC89-93314AC7F6F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EDF412-ADE7-48DA-84F2-606FE55239D9}"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4609E575-1A28-472B-9DBF-989C4F27FDBF}">
      <dgm:prSet phldrT="[Text]" custT="1"/>
      <dgm:spPr/>
      <dgm:t>
        <a:bodyPr/>
        <a:lstStyle/>
        <a:p>
          <a:r>
            <a:rPr lang="en-US" sz="2000" b="1" dirty="0">
              <a:solidFill>
                <a:schemeClr val="tx1"/>
              </a:solidFill>
            </a:rPr>
            <a:t>Legal</a:t>
          </a:r>
        </a:p>
      </dgm:t>
    </dgm:pt>
    <dgm:pt modelId="{5AB8A45E-44A5-4DE6-B0ED-1AF411B213F6}" type="parTrans" cxnId="{3BEFB0EE-7C8E-45F4-B804-BAAC1A89FE04}">
      <dgm:prSet/>
      <dgm:spPr/>
      <dgm:t>
        <a:bodyPr/>
        <a:lstStyle/>
        <a:p>
          <a:endParaRPr lang="en-US"/>
        </a:p>
      </dgm:t>
    </dgm:pt>
    <dgm:pt modelId="{C2BAE4F8-8D05-4E43-A405-4B37C5FBA43B}" type="sibTrans" cxnId="{3BEFB0EE-7C8E-45F4-B804-BAAC1A89FE04}">
      <dgm:prSet/>
      <dgm:spPr/>
      <dgm:t>
        <a:bodyPr/>
        <a:lstStyle/>
        <a:p>
          <a:endParaRPr lang="en-US"/>
        </a:p>
      </dgm:t>
    </dgm:pt>
    <dgm:pt modelId="{F5E0B1A3-A38E-400E-9430-E9FE417C0B47}">
      <dgm:prSet phldrT="[Text]"/>
      <dgm:spPr/>
      <dgm:t>
        <a:bodyPr/>
        <a:lstStyle/>
        <a:p>
          <a:r>
            <a:rPr lang="en-US" dirty="0"/>
            <a:t>MHEO Common Core</a:t>
          </a:r>
        </a:p>
      </dgm:t>
    </dgm:pt>
    <dgm:pt modelId="{AA7D7EBD-4C20-4114-AAAD-DE428F758768}" type="parTrans" cxnId="{01DB8AFE-2254-4143-B17B-39EEECE70E43}">
      <dgm:prSet/>
      <dgm:spPr/>
      <dgm:t>
        <a:bodyPr/>
        <a:lstStyle/>
        <a:p>
          <a:endParaRPr lang="en-US"/>
        </a:p>
      </dgm:t>
    </dgm:pt>
    <dgm:pt modelId="{3EDBD0B1-7581-40C4-841C-D4A9A18CC853}" type="sibTrans" cxnId="{01DB8AFE-2254-4143-B17B-39EEECE70E43}">
      <dgm:prSet/>
      <dgm:spPr/>
      <dgm:t>
        <a:bodyPr/>
        <a:lstStyle/>
        <a:p>
          <a:endParaRPr lang="en-US"/>
        </a:p>
      </dgm:t>
    </dgm:pt>
    <dgm:pt modelId="{625C1F89-F041-433A-8691-446BCC32C74A}">
      <dgm:prSet phldrT="[Text]"/>
      <dgm:spPr/>
      <dgm:t>
        <a:bodyPr/>
        <a:lstStyle/>
        <a:p>
          <a:r>
            <a:rPr lang="en-US" dirty="0"/>
            <a:t>WHMIS</a:t>
          </a:r>
        </a:p>
      </dgm:t>
    </dgm:pt>
    <dgm:pt modelId="{BBE16AC0-D02A-4322-B3FC-18788B56E869}" type="parTrans" cxnId="{904255D8-67E7-4CB7-9E6A-A3673DA9F7F1}">
      <dgm:prSet/>
      <dgm:spPr/>
      <dgm:t>
        <a:bodyPr/>
        <a:lstStyle/>
        <a:p>
          <a:endParaRPr lang="en-US"/>
        </a:p>
      </dgm:t>
    </dgm:pt>
    <dgm:pt modelId="{AE525A32-77F1-41F5-BEA2-D6273C60D268}" type="sibTrans" cxnId="{904255D8-67E7-4CB7-9E6A-A3673DA9F7F1}">
      <dgm:prSet/>
      <dgm:spPr/>
      <dgm:t>
        <a:bodyPr/>
        <a:lstStyle/>
        <a:p>
          <a:endParaRPr lang="en-US"/>
        </a:p>
      </dgm:t>
    </dgm:pt>
    <dgm:pt modelId="{08F95C67-4669-472E-A3C1-A53451748845}">
      <dgm:prSet phldrT="[Text]" custT="1"/>
      <dgm:spPr/>
      <dgm:t>
        <a:bodyPr/>
        <a:lstStyle/>
        <a:p>
          <a:r>
            <a:rPr lang="en-US" sz="2000" b="1" dirty="0">
              <a:solidFill>
                <a:schemeClr val="tx1"/>
              </a:solidFill>
            </a:rPr>
            <a:t>Environmental</a:t>
          </a:r>
        </a:p>
      </dgm:t>
    </dgm:pt>
    <dgm:pt modelId="{12DACC2B-BC11-4851-8851-1F51E086E127}" type="parTrans" cxnId="{5881CF4E-CB07-4F68-83CA-F2BB07A401C5}">
      <dgm:prSet/>
      <dgm:spPr/>
      <dgm:t>
        <a:bodyPr/>
        <a:lstStyle/>
        <a:p>
          <a:endParaRPr lang="en-US"/>
        </a:p>
      </dgm:t>
    </dgm:pt>
    <dgm:pt modelId="{E1508B7C-9D15-426A-B22E-C6AAC889EB19}" type="sibTrans" cxnId="{5881CF4E-CB07-4F68-83CA-F2BB07A401C5}">
      <dgm:prSet/>
      <dgm:spPr/>
      <dgm:t>
        <a:bodyPr/>
        <a:lstStyle/>
        <a:p>
          <a:endParaRPr lang="en-US"/>
        </a:p>
      </dgm:t>
    </dgm:pt>
    <dgm:pt modelId="{76926F44-35E0-4334-ACD9-C74D00170396}">
      <dgm:prSet phldrT="[Text]"/>
      <dgm:spPr/>
      <dgm:t>
        <a:bodyPr/>
        <a:lstStyle/>
        <a:p>
          <a:r>
            <a:rPr lang="en-US" dirty="0"/>
            <a:t>EMS Training</a:t>
          </a:r>
        </a:p>
      </dgm:t>
    </dgm:pt>
    <dgm:pt modelId="{FF86EB54-065A-4F67-8C3B-53A00E16AF35}" type="parTrans" cxnId="{77F24711-9A7F-4777-A8E4-728FB1024183}">
      <dgm:prSet/>
      <dgm:spPr/>
      <dgm:t>
        <a:bodyPr/>
        <a:lstStyle/>
        <a:p>
          <a:endParaRPr lang="en-US"/>
        </a:p>
      </dgm:t>
    </dgm:pt>
    <dgm:pt modelId="{A4BDD95D-CBBF-42D1-914C-662924CD6F3D}" type="sibTrans" cxnId="{77F24711-9A7F-4777-A8E4-728FB1024183}">
      <dgm:prSet/>
      <dgm:spPr/>
      <dgm:t>
        <a:bodyPr/>
        <a:lstStyle/>
        <a:p>
          <a:endParaRPr lang="en-US"/>
        </a:p>
      </dgm:t>
    </dgm:pt>
    <dgm:pt modelId="{0E5865FC-3BF0-427A-B42A-D6D0077DF07E}">
      <dgm:prSet phldrT="[Text]"/>
      <dgm:spPr/>
      <dgm:t>
        <a:bodyPr/>
        <a:lstStyle/>
        <a:p>
          <a:r>
            <a:rPr lang="en-US" dirty="0"/>
            <a:t>SARs and Invasive Sp.</a:t>
          </a:r>
        </a:p>
      </dgm:t>
    </dgm:pt>
    <dgm:pt modelId="{87E5AAA6-CD37-44DF-A07D-5E09B15AB6DD}" type="parTrans" cxnId="{E4DAEFC7-360F-4F59-A639-530C8186CBB9}">
      <dgm:prSet/>
      <dgm:spPr/>
      <dgm:t>
        <a:bodyPr/>
        <a:lstStyle/>
        <a:p>
          <a:endParaRPr lang="en-US"/>
        </a:p>
      </dgm:t>
    </dgm:pt>
    <dgm:pt modelId="{4CE6EF84-7E83-48C5-AEB5-731BD1757ED9}" type="sibTrans" cxnId="{E4DAEFC7-360F-4F59-A639-530C8186CBB9}">
      <dgm:prSet/>
      <dgm:spPr/>
      <dgm:t>
        <a:bodyPr/>
        <a:lstStyle/>
        <a:p>
          <a:endParaRPr lang="en-US"/>
        </a:p>
      </dgm:t>
    </dgm:pt>
    <dgm:pt modelId="{DF152E40-2C95-43E4-8142-33D350AAA2B7}">
      <dgm:prSet phldrT="[Text]" custT="1"/>
      <dgm:spPr/>
      <dgm:t>
        <a:bodyPr/>
        <a:lstStyle/>
        <a:p>
          <a:r>
            <a:rPr lang="en-US" sz="2000" b="1" dirty="0">
              <a:solidFill>
                <a:schemeClr val="tx1"/>
              </a:solidFill>
            </a:rPr>
            <a:t>SFI Awareness</a:t>
          </a:r>
        </a:p>
      </dgm:t>
    </dgm:pt>
    <dgm:pt modelId="{30E87EBD-003A-4AB2-BCA8-131F3C18E2BB}" type="parTrans" cxnId="{1BEE188F-21BF-4CDE-9170-DF45C242C129}">
      <dgm:prSet/>
      <dgm:spPr/>
      <dgm:t>
        <a:bodyPr/>
        <a:lstStyle/>
        <a:p>
          <a:endParaRPr lang="en-US"/>
        </a:p>
      </dgm:t>
    </dgm:pt>
    <dgm:pt modelId="{6E8D68FA-1D3B-4D22-AFF5-E78B17660684}" type="sibTrans" cxnId="{1BEE188F-21BF-4CDE-9170-DF45C242C129}">
      <dgm:prSet/>
      <dgm:spPr/>
      <dgm:t>
        <a:bodyPr/>
        <a:lstStyle/>
        <a:p>
          <a:endParaRPr lang="en-US"/>
        </a:p>
      </dgm:t>
    </dgm:pt>
    <dgm:pt modelId="{7814295E-CB32-4E35-98FB-F0FCDC6FFC92}">
      <dgm:prSet phldrT="[Text]"/>
      <dgm:spPr/>
      <dgm:t>
        <a:bodyPr/>
        <a:lstStyle/>
        <a:p>
          <a:r>
            <a:rPr lang="en-US" dirty="0"/>
            <a:t>Certification Awareness</a:t>
          </a:r>
        </a:p>
      </dgm:t>
    </dgm:pt>
    <dgm:pt modelId="{3162B258-4405-4DA0-9FA9-01EC53455B79}" type="parTrans" cxnId="{DC8C3499-061E-41AA-91F1-BFCF521D2D29}">
      <dgm:prSet/>
      <dgm:spPr/>
      <dgm:t>
        <a:bodyPr/>
        <a:lstStyle/>
        <a:p>
          <a:endParaRPr lang="en-US"/>
        </a:p>
      </dgm:t>
    </dgm:pt>
    <dgm:pt modelId="{190FC4C9-77FF-449E-B23E-1BCB6803771E}" type="sibTrans" cxnId="{DC8C3499-061E-41AA-91F1-BFCF521D2D29}">
      <dgm:prSet/>
      <dgm:spPr/>
      <dgm:t>
        <a:bodyPr/>
        <a:lstStyle/>
        <a:p>
          <a:endParaRPr lang="en-US"/>
        </a:p>
      </dgm:t>
    </dgm:pt>
    <dgm:pt modelId="{FCE9616A-6AFD-45A4-9560-1ABDCA3AC4C4}">
      <dgm:prSet phldrT="[Text]"/>
      <dgm:spPr/>
      <dgm:t>
        <a:bodyPr/>
        <a:lstStyle/>
        <a:p>
          <a:r>
            <a:rPr lang="en-US" dirty="0"/>
            <a:t>Continuing Education</a:t>
          </a:r>
        </a:p>
      </dgm:t>
    </dgm:pt>
    <dgm:pt modelId="{6C3CA23D-ACCF-4432-B7D2-D204346A0024}" type="parTrans" cxnId="{66191B8A-9EB7-4FCE-AF29-A386DC42E7D6}">
      <dgm:prSet/>
      <dgm:spPr/>
      <dgm:t>
        <a:bodyPr/>
        <a:lstStyle/>
        <a:p>
          <a:endParaRPr lang="en-US"/>
        </a:p>
      </dgm:t>
    </dgm:pt>
    <dgm:pt modelId="{807B25C9-FB09-4DE0-BA4F-1A555CB9C9E8}" type="sibTrans" cxnId="{66191B8A-9EB7-4FCE-AF29-A386DC42E7D6}">
      <dgm:prSet/>
      <dgm:spPr/>
      <dgm:t>
        <a:bodyPr/>
        <a:lstStyle/>
        <a:p>
          <a:endParaRPr lang="en-US"/>
        </a:p>
      </dgm:t>
    </dgm:pt>
    <dgm:pt modelId="{C4271879-EE10-4020-AD6E-9696A999C27F}">
      <dgm:prSet phldrT="[Text]"/>
      <dgm:spPr/>
      <dgm:t>
        <a:bodyPr/>
        <a:lstStyle/>
        <a:p>
          <a:r>
            <a:rPr lang="en-US" dirty="0"/>
            <a:t>First Aid</a:t>
          </a:r>
          <a:r>
            <a:rPr lang="en-US" dirty="0">
              <a:solidFill>
                <a:srgbClr val="FF0000"/>
              </a:solidFill>
            </a:rPr>
            <a:t>*</a:t>
          </a:r>
        </a:p>
      </dgm:t>
    </dgm:pt>
    <dgm:pt modelId="{7587D52E-2771-46AE-B378-3A86EE186CB9}" type="parTrans" cxnId="{A0409532-4671-4DC7-94F7-A22E901A5426}">
      <dgm:prSet/>
      <dgm:spPr/>
      <dgm:t>
        <a:bodyPr/>
        <a:lstStyle/>
        <a:p>
          <a:endParaRPr lang="en-US"/>
        </a:p>
      </dgm:t>
    </dgm:pt>
    <dgm:pt modelId="{73DAFD24-FA33-4296-91C3-9653299445FA}" type="sibTrans" cxnId="{A0409532-4671-4DC7-94F7-A22E901A5426}">
      <dgm:prSet/>
      <dgm:spPr/>
      <dgm:t>
        <a:bodyPr/>
        <a:lstStyle/>
        <a:p>
          <a:endParaRPr lang="en-US"/>
        </a:p>
      </dgm:t>
    </dgm:pt>
    <dgm:pt modelId="{92B79FF7-6E1F-45BD-AAA2-E1ACFE7429F0}">
      <dgm:prSet phldrT="[Text]"/>
      <dgm:spPr/>
      <dgm:t>
        <a:bodyPr/>
        <a:lstStyle/>
        <a:p>
          <a:r>
            <a:rPr lang="en-US" dirty="0"/>
            <a:t>TDG</a:t>
          </a:r>
          <a:r>
            <a:rPr lang="en-US" dirty="0">
              <a:solidFill>
                <a:srgbClr val="FF0000"/>
              </a:solidFill>
            </a:rPr>
            <a:t>*</a:t>
          </a:r>
        </a:p>
      </dgm:t>
    </dgm:pt>
    <dgm:pt modelId="{B1368905-0472-4199-8A4A-4F8E8CABB0E8}" type="parTrans" cxnId="{4713E778-EB71-4FAF-98A7-8329416C1929}">
      <dgm:prSet/>
      <dgm:spPr/>
      <dgm:t>
        <a:bodyPr/>
        <a:lstStyle/>
        <a:p>
          <a:endParaRPr lang="en-US"/>
        </a:p>
      </dgm:t>
    </dgm:pt>
    <dgm:pt modelId="{E95B7906-868D-4A11-A308-F2586645AA1D}" type="sibTrans" cxnId="{4713E778-EB71-4FAF-98A7-8329416C1929}">
      <dgm:prSet/>
      <dgm:spPr/>
      <dgm:t>
        <a:bodyPr/>
        <a:lstStyle/>
        <a:p>
          <a:endParaRPr lang="en-US"/>
        </a:p>
      </dgm:t>
    </dgm:pt>
    <dgm:pt modelId="{1CDB0FA8-BC2F-473D-91D3-F725D2E18BC0}" type="pres">
      <dgm:prSet presAssocID="{51EDF412-ADE7-48DA-84F2-606FE55239D9}" presName="composite" presStyleCnt="0">
        <dgm:presLayoutVars>
          <dgm:chMax val="5"/>
          <dgm:dir/>
          <dgm:animLvl val="ctr"/>
          <dgm:resizeHandles val="exact"/>
        </dgm:presLayoutVars>
      </dgm:prSet>
      <dgm:spPr/>
    </dgm:pt>
    <dgm:pt modelId="{ECBC532D-68AB-43BD-A031-7DC26823CBBA}" type="pres">
      <dgm:prSet presAssocID="{51EDF412-ADE7-48DA-84F2-606FE55239D9}" presName="cycle" presStyleCnt="0"/>
      <dgm:spPr/>
    </dgm:pt>
    <dgm:pt modelId="{9D0F2190-4664-4868-BD1E-95339D6FC51A}" type="pres">
      <dgm:prSet presAssocID="{51EDF412-ADE7-48DA-84F2-606FE55239D9}" presName="centerShape" presStyleCnt="0"/>
      <dgm:spPr/>
    </dgm:pt>
    <dgm:pt modelId="{2605C90C-005A-401E-B2B6-F2A32099535F}" type="pres">
      <dgm:prSet presAssocID="{51EDF412-ADE7-48DA-84F2-606FE55239D9}" presName="connSite" presStyleLbl="node1" presStyleIdx="0" presStyleCnt="4"/>
      <dgm:spPr/>
    </dgm:pt>
    <dgm:pt modelId="{BCF27A23-2E73-4738-B04A-5E4014562067}" type="pres">
      <dgm:prSet presAssocID="{51EDF412-ADE7-48DA-84F2-606FE55239D9}" presName="visible" presStyleLbl="node1" presStyleIdx="0" presStyleCnt="4"/>
      <dgm:spPr/>
    </dgm:pt>
    <dgm:pt modelId="{C00F9AE2-36B1-499E-AD1B-9E71F9C39066}" type="pres">
      <dgm:prSet presAssocID="{5AB8A45E-44A5-4DE6-B0ED-1AF411B213F6}" presName="Name25" presStyleLbl="parChTrans1D1" presStyleIdx="0" presStyleCnt="3"/>
      <dgm:spPr/>
    </dgm:pt>
    <dgm:pt modelId="{6214DD19-D9B7-4E26-AE01-5063F3137355}" type="pres">
      <dgm:prSet presAssocID="{4609E575-1A28-472B-9DBF-989C4F27FDBF}" presName="node" presStyleCnt="0"/>
      <dgm:spPr/>
    </dgm:pt>
    <dgm:pt modelId="{C59D9B6F-722E-4803-A4C5-B3F8AFEFECB8}" type="pres">
      <dgm:prSet presAssocID="{4609E575-1A28-472B-9DBF-989C4F27FDBF}" presName="parentNode" presStyleLbl="node1" presStyleIdx="1" presStyleCnt="4">
        <dgm:presLayoutVars>
          <dgm:chMax val="1"/>
          <dgm:bulletEnabled val="1"/>
        </dgm:presLayoutVars>
      </dgm:prSet>
      <dgm:spPr/>
    </dgm:pt>
    <dgm:pt modelId="{F87887BC-BD76-4F02-8811-98CD1F33BAE3}" type="pres">
      <dgm:prSet presAssocID="{4609E575-1A28-472B-9DBF-989C4F27FDBF}" presName="childNode" presStyleLbl="revTx" presStyleIdx="0" presStyleCnt="3">
        <dgm:presLayoutVars>
          <dgm:bulletEnabled val="1"/>
        </dgm:presLayoutVars>
      </dgm:prSet>
      <dgm:spPr/>
    </dgm:pt>
    <dgm:pt modelId="{D0D5B392-8E6C-4EDB-A3A6-8D3962D7440A}" type="pres">
      <dgm:prSet presAssocID="{12DACC2B-BC11-4851-8851-1F51E086E127}" presName="Name25" presStyleLbl="parChTrans1D1" presStyleIdx="1" presStyleCnt="3"/>
      <dgm:spPr/>
    </dgm:pt>
    <dgm:pt modelId="{7E153544-E350-4AB0-93BB-860A1E3C61FC}" type="pres">
      <dgm:prSet presAssocID="{08F95C67-4669-472E-A3C1-A53451748845}" presName="node" presStyleCnt="0"/>
      <dgm:spPr/>
    </dgm:pt>
    <dgm:pt modelId="{2BC3209B-AD7F-47FE-872A-1B613784376C}" type="pres">
      <dgm:prSet presAssocID="{08F95C67-4669-472E-A3C1-A53451748845}" presName="parentNode" presStyleLbl="node1" presStyleIdx="2" presStyleCnt="4" custScaleX="90477" custScaleY="97427" custLinFactNeighborX="5156" custLinFactNeighborY="-25">
        <dgm:presLayoutVars>
          <dgm:chMax val="1"/>
          <dgm:bulletEnabled val="1"/>
        </dgm:presLayoutVars>
      </dgm:prSet>
      <dgm:spPr/>
    </dgm:pt>
    <dgm:pt modelId="{D8E6F889-21CD-488C-83E6-42FAC35B1944}" type="pres">
      <dgm:prSet presAssocID="{08F95C67-4669-472E-A3C1-A53451748845}" presName="childNode" presStyleLbl="revTx" presStyleIdx="1" presStyleCnt="3">
        <dgm:presLayoutVars>
          <dgm:bulletEnabled val="1"/>
        </dgm:presLayoutVars>
      </dgm:prSet>
      <dgm:spPr/>
    </dgm:pt>
    <dgm:pt modelId="{63C3B92C-7108-4C57-8A9B-62CA96D815C3}" type="pres">
      <dgm:prSet presAssocID="{30E87EBD-003A-4AB2-BCA8-131F3C18E2BB}" presName="Name25" presStyleLbl="parChTrans1D1" presStyleIdx="2" presStyleCnt="3"/>
      <dgm:spPr/>
    </dgm:pt>
    <dgm:pt modelId="{D07619BC-D49A-45F4-AF35-3BFA6B5920A3}" type="pres">
      <dgm:prSet presAssocID="{DF152E40-2C95-43E4-8142-33D350AAA2B7}" presName="node" presStyleCnt="0"/>
      <dgm:spPr/>
    </dgm:pt>
    <dgm:pt modelId="{F42FEEE7-0761-4844-87D2-2375DC419638}" type="pres">
      <dgm:prSet presAssocID="{DF152E40-2C95-43E4-8142-33D350AAA2B7}" presName="parentNode" presStyleLbl="node1" presStyleIdx="3" presStyleCnt="4" custScaleX="117016">
        <dgm:presLayoutVars>
          <dgm:chMax val="1"/>
          <dgm:bulletEnabled val="1"/>
        </dgm:presLayoutVars>
      </dgm:prSet>
      <dgm:spPr/>
    </dgm:pt>
    <dgm:pt modelId="{0C535663-7F9A-47E7-9763-F8D8313BE395}" type="pres">
      <dgm:prSet presAssocID="{DF152E40-2C95-43E4-8142-33D350AAA2B7}" presName="childNode" presStyleLbl="revTx" presStyleIdx="2" presStyleCnt="3">
        <dgm:presLayoutVars>
          <dgm:bulletEnabled val="1"/>
        </dgm:presLayoutVars>
      </dgm:prSet>
      <dgm:spPr/>
    </dgm:pt>
  </dgm:ptLst>
  <dgm:cxnLst>
    <dgm:cxn modelId="{77F24711-9A7F-4777-A8E4-728FB1024183}" srcId="{08F95C67-4669-472E-A3C1-A53451748845}" destId="{76926F44-35E0-4334-ACD9-C74D00170396}" srcOrd="0" destOrd="0" parTransId="{FF86EB54-065A-4F67-8C3B-53A00E16AF35}" sibTransId="{A4BDD95D-CBBF-42D1-914C-662924CD6F3D}"/>
    <dgm:cxn modelId="{720CB814-D916-45FC-9877-267761F2BA22}" type="presOf" srcId="{F5E0B1A3-A38E-400E-9430-E9FE417C0B47}" destId="{F87887BC-BD76-4F02-8811-98CD1F33BAE3}" srcOrd="0" destOrd="0" presId="urn:microsoft.com/office/officeart/2005/8/layout/radial2"/>
    <dgm:cxn modelId="{A0409532-4671-4DC7-94F7-A22E901A5426}" srcId="{4609E575-1A28-472B-9DBF-989C4F27FDBF}" destId="{C4271879-EE10-4020-AD6E-9696A999C27F}" srcOrd="2" destOrd="0" parTransId="{7587D52E-2771-46AE-B378-3A86EE186CB9}" sibTransId="{73DAFD24-FA33-4296-91C3-9653299445FA}"/>
    <dgm:cxn modelId="{6C7EFD3C-84DE-4FEB-9E4E-8A989165F5D4}" type="presOf" srcId="{08F95C67-4669-472E-A3C1-A53451748845}" destId="{2BC3209B-AD7F-47FE-872A-1B613784376C}" srcOrd="0" destOrd="0" presId="urn:microsoft.com/office/officeart/2005/8/layout/radial2"/>
    <dgm:cxn modelId="{3B3D7147-5BD3-4149-8F49-7C5C8BDE978B}" type="presOf" srcId="{0E5865FC-3BF0-427A-B42A-D6D0077DF07E}" destId="{D8E6F889-21CD-488C-83E6-42FAC35B1944}" srcOrd="0" destOrd="1" presId="urn:microsoft.com/office/officeart/2005/8/layout/radial2"/>
    <dgm:cxn modelId="{2ECB8767-D373-4E5D-B8DF-3C8D4BC493B0}" type="presOf" srcId="{51EDF412-ADE7-48DA-84F2-606FE55239D9}" destId="{1CDB0FA8-BC2F-473D-91D3-F725D2E18BC0}" srcOrd="0" destOrd="0" presId="urn:microsoft.com/office/officeart/2005/8/layout/radial2"/>
    <dgm:cxn modelId="{CC97584B-0739-418C-9E0F-E7215426482B}" type="presOf" srcId="{4609E575-1A28-472B-9DBF-989C4F27FDBF}" destId="{C59D9B6F-722E-4803-A4C5-B3F8AFEFECB8}" srcOrd="0" destOrd="0" presId="urn:microsoft.com/office/officeart/2005/8/layout/radial2"/>
    <dgm:cxn modelId="{5881CF4E-CB07-4F68-83CA-F2BB07A401C5}" srcId="{51EDF412-ADE7-48DA-84F2-606FE55239D9}" destId="{08F95C67-4669-472E-A3C1-A53451748845}" srcOrd="1" destOrd="0" parTransId="{12DACC2B-BC11-4851-8851-1F51E086E127}" sibTransId="{E1508B7C-9D15-426A-B22E-C6AAC889EB19}"/>
    <dgm:cxn modelId="{E1426473-092E-4FC5-9606-F6AB7B6FBB37}" type="presOf" srcId="{76926F44-35E0-4334-ACD9-C74D00170396}" destId="{D8E6F889-21CD-488C-83E6-42FAC35B1944}" srcOrd="0" destOrd="0" presId="urn:microsoft.com/office/officeart/2005/8/layout/radial2"/>
    <dgm:cxn modelId="{734E9A53-C69B-4EE2-815D-5A399970DC6C}" type="presOf" srcId="{30E87EBD-003A-4AB2-BCA8-131F3C18E2BB}" destId="{63C3B92C-7108-4C57-8A9B-62CA96D815C3}" srcOrd="0" destOrd="0" presId="urn:microsoft.com/office/officeart/2005/8/layout/radial2"/>
    <dgm:cxn modelId="{4713E778-EB71-4FAF-98A7-8329416C1929}" srcId="{4609E575-1A28-472B-9DBF-989C4F27FDBF}" destId="{92B79FF7-6E1F-45BD-AAA2-E1ACFE7429F0}" srcOrd="3" destOrd="0" parTransId="{B1368905-0472-4199-8A4A-4F8E8CABB0E8}" sibTransId="{E95B7906-868D-4A11-A308-F2586645AA1D}"/>
    <dgm:cxn modelId="{66191B8A-9EB7-4FCE-AF29-A386DC42E7D6}" srcId="{DF152E40-2C95-43E4-8142-33D350AAA2B7}" destId="{FCE9616A-6AFD-45A4-9560-1ABDCA3AC4C4}" srcOrd="1" destOrd="0" parTransId="{6C3CA23D-ACCF-4432-B7D2-D204346A0024}" sibTransId="{807B25C9-FB09-4DE0-BA4F-1A555CB9C9E8}"/>
    <dgm:cxn modelId="{1BEE188F-21BF-4CDE-9170-DF45C242C129}" srcId="{51EDF412-ADE7-48DA-84F2-606FE55239D9}" destId="{DF152E40-2C95-43E4-8142-33D350AAA2B7}" srcOrd="2" destOrd="0" parTransId="{30E87EBD-003A-4AB2-BCA8-131F3C18E2BB}" sibTransId="{6E8D68FA-1D3B-4D22-AFF5-E78B17660684}"/>
    <dgm:cxn modelId="{1F24C398-FD6C-4835-A8AE-D1D7C7943F1F}" type="presOf" srcId="{625C1F89-F041-433A-8691-446BCC32C74A}" destId="{F87887BC-BD76-4F02-8811-98CD1F33BAE3}" srcOrd="0" destOrd="1" presId="urn:microsoft.com/office/officeart/2005/8/layout/radial2"/>
    <dgm:cxn modelId="{DC8C3499-061E-41AA-91F1-BFCF521D2D29}" srcId="{DF152E40-2C95-43E4-8142-33D350AAA2B7}" destId="{7814295E-CB32-4E35-98FB-F0FCDC6FFC92}" srcOrd="0" destOrd="0" parTransId="{3162B258-4405-4DA0-9FA9-01EC53455B79}" sibTransId="{190FC4C9-77FF-449E-B23E-1BCB6803771E}"/>
    <dgm:cxn modelId="{414248AA-1CAB-49C3-8984-1058EF2DBBD2}" type="presOf" srcId="{C4271879-EE10-4020-AD6E-9696A999C27F}" destId="{F87887BC-BD76-4F02-8811-98CD1F33BAE3}" srcOrd="0" destOrd="2" presId="urn:microsoft.com/office/officeart/2005/8/layout/radial2"/>
    <dgm:cxn modelId="{E4DAEFC7-360F-4F59-A639-530C8186CBB9}" srcId="{08F95C67-4669-472E-A3C1-A53451748845}" destId="{0E5865FC-3BF0-427A-B42A-D6D0077DF07E}" srcOrd="1" destOrd="0" parTransId="{87E5AAA6-CD37-44DF-A07D-5E09B15AB6DD}" sibTransId="{4CE6EF84-7E83-48C5-AEB5-731BD1757ED9}"/>
    <dgm:cxn modelId="{904255D8-67E7-4CB7-9E6A-A3673DA9F7F1}" srcId="{4609E575-1A28-472B-9DBF-989C4F27FDBF}" destId="{625C1F89-F041-433A-8691-446BCC32C74A}" srcOrd="1" destOrd="0" parTransId="{BBE16AC0-D02A-4322-B3FC-18788B56E869}" sibTransId="{AE525A32-77F1-41F5-BEA2-D6273C60D268}"/>
    <dgm:cxn modelId="{BA13E7E3-8960-4618-B3E4-5A2B4739BF7E}" type="presOf" srcId="{7814295E-CB32-4E35-98FB-F0FCDC6FFC92}" destId="{0C535663-7F9A-47E7-9763-F8D8313BE395}" srcOrd="0" destOrd="0" presId="urn:microsoft.com/office/officeart/2005/8/layout/radial2"/>
    <dgm:cxn modelId="{3BEFB0EE-7C8E-45F4-B804-BAAC1A89FE04}" srcId="{51EDF412-ADE7-48DA-84F2-606FE55239D9}" destId="{4609E575-1A28-472B-9DBF-989C4F27FDBF}" srcOrd="0" destOrd="0" parTransId="{5AB8A45E-44A5-4DE6-B0ED-1AF411B213F6}" sibTransId="{C2BAE4F8-8D05-4E43-A405-4B37C5FBA43B}"/>
    <dgm:cxn modelId="{00316DEF-38DA-4EBF-97AA-E3DC122CEBB1}" type="presOf" srcId="{12DACC2B-BC11-4851-8851-1F51E086E127}" destId="{D0D5B392-8E6C-4EDB-A3A6-8D3962D7440A}" srcOrd="0" destOrd="0" presId="urn:microsoft.com/office/officeart/2005/8/layout/radial2"/>
    <dgm:cxn modelId="{544B59F0-416C-4AB6-8AF5-1FCECB269812}" type="presOf" srcId="{5AB8A45E-44A5-4DE6-B0ED-1AF411B213F6}" destId="{C00F9AE2-36B1-499E-AD1B-9E71F9C39066}" srcOrd="0" destOrd="0" presId="urn:microsoft.com/office/officeart/2005/8/layout/radial2"/>
    <dgm:cxn modelId="{B9B569F4-8234-4D02-ABFD-4609B437DA5C}" type="presOf" srcId="{FCE9616A-6AFD-45A4-9560-1ABDCA3AC4C4}" destId="{0C535663-7F9A-47E7-9763-F8D8313BE395}" srcOrd="0" destOrd="1" presId="urn:microsoft.com/office/officeart/2005/8/layout/radial2"/>
    <dgm:cxn modelId="{C8D702F7-546C-42F1-A6AD-56ADD380FBA9}" type="presOf" srcId="{92B79FF7-6E1F-45BD-AAA2-E1ACFE7429F0}" destId="{F87887BC-BD76-4F02-8811-98CD1F33BAE3}" srcOrd="0" destOrd="3" presId="urn:microsoft.com/office/officeart/2005/8/layout/radial2"/>
    <dgm:cxn modelId="{C082BFFD-DE0C-4AC1-A6F5-FA983D33294D}" type="presOf" srcId="{DF152E40-2C95-43E4-8142-33D350AAA2B7}" destId="{F42FEEE7-0761-4844-87D2-2375DC419638}" srcOrd="0" destOrd="0" presId="urn:microsoft.com/office/officeart/2005/8/layout/radial2"/>
    <dgm:cxn modelId="{01DB8AFE-2254-4143-B17B-39EEECE70E43}" srcId="{4609E575-1A28-472B-9DBF-989C4F27FDBF}" destId="{F5E0B1A3-A38E-400E-9430-E9FE417C0B47}" srcOrd="0" destOrd="0" parTransId="{AA7D7EBD-4C20-4114-AAAD-DE428F758768}" sibTransId="{3EDBD0B1-7581-40C4-841C-D4A9A18CC853}"/>
    <dgm:cxn modelId="{3160AB9B-4DE8-4B0B-ACA1-DE55638C1D52}" type="presParOf" srcId="{1CDB0FA8-BC2F-473D-91D3-F725D2E18BC0}" destId="{ECBC532D-68AB-43BD-A031-7DC26823CBBA}" srcOrd="0" destOrd="0" presId="urn:microsoft.com/office/officeart/2005/8/layout/radial2"/>
    <dgm:cxn modelId="{682797A7-1F5A-415D-9E6F-41D5EBA02E33}" type="presParOf" srcId="{ECBC532D-68AB-43BD-A031-7DC26823CBBA}" destId="{9D0F2190-4664-4868-BD1E-95339D6FC51A}" srcOrd="0" destOrd="0" presId="urn:microsoft.com/office/officeart/2005/8/layout/radial2"/>
    <dgm:cxn modelId="{F968845A-44AD-4F6C-9052-609077C3174B}" type="presParOf" srcId="{9D0F2190-4664-4868-BD1E-95339D6FC51A}" destId="{2605C90C-005A-401E-B2B6-F2A32099535F}" srcOrd="0" destOrd="0" presId="urn:microsoft.com/office/officeart/2005/8/layout/radial2"/>
    <dgm:cxn modelId="{115751A3-30AC-423E-BBD2-B55F33B26D2A}" type="presParOf" srcId="{9D0F2190-4664-4868-BD1E-95339D6FC51A}" destId="{BCF27A23-2E73-4738-B04A-5E4014562067}" srcOrd="1" destOrd="0" presId="urn:microsoft.com/office/officeart/2005/8/layout/radial2"/>
    <dgm:cxn modelId="{1C45C6AB-100F-4689-A6A1-CC7CCB214118}" type="presParOf" srcId="{ECBC532D-68AB-43BD-A031-7DC26823CBBA}" destId="{C00F9AE2-36B1-499E-AD1B-9E71F9C39066}" srcOrd="1" destOrd="0" presId="urn:microsoft.com/office/officeart/2005/8/layout/radial2"/>
    <dgm:cxn modelId="{348795E7-5E83-4EF5-955E-C89744632B4F}" type="presParOf" srcId="{ECBC532D-68AB-43BD-A031-7DC26823CBBA}" destId="{6214DD19-D9B7-4E26-AE01-5063F3137355}" srcOrd="2" destOrd="0" presId="urn:microsoft.com/office/officeart/2005/8/layout/radial2"/>
    <dgm:cxn modelId="{AD360AF0-19A7-454F-A50B-26063B8C622A}" type="presParOf" srcId="{6214DD19-D9B7-4E26-AE01-5063F3137355}" destId="{C59D9B6F-722E-4803-A4C5-B3F8AFEFECB8}" srcOrd="0" destOrd="0" presId="urn:microsoft.com/office/officeart/2005/8/layout/radial2"/>
    <dgm:cxn modelId="{ACAB4CBD-12E3-455C-A43A-26DCF45E157C}" type="presParOf" srcId="{6214DD19-D9B7-4E26-AE01-5063F3137355}" destId="{F87887BC-BD76-4F02-8811-98CD1F33BAE3}" srcOrd="1" destOrd="0" presId="urn:microsoft.com/office/officeart/2005/8/layout/radial2"/>
    <dgm:cxn modelId="{1ECAA4A0-2E4A-48A5-B39B-2CC4DB9D07C1}" type="presParOf" srcId="{ECBC532D-68AB-43BD-A031-7DC26823CBBA}" destId="{D0D5B392-8E6C-4EDB-A3A6-8D3962D7440A}" srcOrd="3" destOrd="0" presId="urn:microsoft.com/office/officeart/2005/8/layout/radial2"/>
    <dgm:cxn modelId="{D783EEE2-D40A-4CE7-8236-E74C6B2E7FE5}" type="presParOf" srcId="{ECBC532D-68AB-43BD-A031-7DC26823CBBA}" destId="{7E153544-E350-4AB0-93BB-860A1E3C61FC}" srcOrd="4" destOrd="0" presId="urn:microsoft.com/office/officeart/2005/8/layout/radial2"/>
    <dgm:cxn modelId="{0629D85D-9C7E-4ED8-A481-FBBFFAA7A233}" type="presParOf" srcId="{7E153544-E350-4AB0-93BB-860A1E3C61FC}" destId="{2BC3209B-AD7F-47FE-872A-1B613784376C}" srcOrd="0" destOrd="0" presId="urn:microsoft.com/office/officeart/2005/8/layout/radial2"/>
    <dgm:cxn modelId="{67E1250D-A89F-40CD-991A-7737D506C506}" type="presParOf" srcId="{7E153544-E350-4AB0-93BB-860A1E3C61FC}" destId="{D8E6F889-21CD-488C-83E6-42FAC35B1944}" srcOrd="1" destOrd="0" presId="urn:microsoft.com/office/officeart/2005/8/layout/radial2"/>
    <dgm:cxn modelId="{D2B6FBCD-C641-478C-AA5F-478DEA5531EB}" type="presParOf" srcId="{ECBC532D-68AB-43BD-A031-7DC26823CBBA}" destId="{63C3B92C-7108-4C57-8A9B-62CA96D815C3}" srcOrd="5" destOrd="0" presId="urn:microsoft.com/office/officeart/2005/8/layout/radial2"/>
    <dgm:cxn modelId="{52257E81-3EBB-48F4-AF3E-7EB5F4F76B30}" type="presParOf" srcId="{ECBC532D-68AB-43BD-A031-7DC26823CBBA}" destId="{D07619BC-D49A-45F4-AF35-3BFA6B5920A3}" srcOrd="6" destOrd="0" presId="urn:microsoft.com/office/officeart/2005/8/layout/radial2"/>
    <dgm:cxn modelId="{18B41718-6FE9-44C5-9A1D-555430FCD64D}" type="presParOf" srcId="{D07619BC-D49A-45F4-AF35-3BFA6B5920A3}" destId="{F42FEEE7-0761-4844-87D2-2375DC419638}" srcOrd="0" destOrd="0" presId="urn:microsoft.com/office/officeart/2005/8/layout/radial2"/>
    <dgm:cxn modelId="{97B580B6-B0F9-4CCC-B8EB-8831FE474977}" type="presParOf" srcId="{D07619BC-D49A-45F4-AF35-3BFA6B5920A3}" destId="{0C535663-7F9A-47E7-9763-F8D8313BE395}"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3B92C-7108-4C57-8A9B-62CA96D815C3}">
      <dsp:nvSpPr>
        <dsp:cNvPr id="0" name=""/>
        <dsp:cNvSpPr/>
      </dsp:nvSpPr>
      <dsp:spPr>
        <a:xfrm rot="2590111">
          <a:off x="2891153" y="3739410"/>
          <a:ext cx="713925" cy="53789"/>
        </a:xfrm>
        <a:custGeom>
          <a:avLst/>
          <a:gdLst/>
          <a:ahLst/>
          <a:cxnLst/>
          <a:rect l="0" t="0" r="0" b="0"/>
          <a:pathLst>
            <a:path>
              <a:moveTo>
                <a:pt x="0" y="26894"/>
              </a:moveTo>
              <a:lnTo>
                <a:pt x="713925" y="268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D5B392-8E6C-4EDB-A3A6-8D3962D7440A}">
      <dsp:nvSpPr>
        <dsp:cNvPr id="0" name=""/>
        <dsp:cNvSpPr/>
      </dsp:nvSpPr>
      <dsp:spPr>
        <a:xfrm rot="21599503">
          <a:off x="2987766" y="2650216"/>
          <a:ext cx="1071550" cy="53789"/>
        </a:xfrm>
        <a:custGeom>
          <a:avLst/>
          <a:gdLst/>
          <a:ahLst/>
          <a:cxnLst/>
          <a:rect l="0" t="0" r="0" b="0"/>
          <a:pathLst>
            <a:path>
              <a:moveTo>
                <a:pt x="0" y="26894"/>
              </a:moveTo>
              <a:lnTo>
                <a:pt x="1071550" y="268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0F9AE2-36B1-499E-AD1B-9E71F9C39066}">
      <dsp:nvSpPr>
        <dsp:cNvPr id="0" name=""/>
        <dsp:cNvSpPr/>
      </dsp:nvSpPr>
      <dsp:spPr>
        <a:xfrm rot="19037405">
          <a:off x="2880456" y="1544644"/>
          <a:ext cx="809269" cy="53789"/>
        </a:xfrm>
        <a:custGeom>
          <a:avLst/>
          <a:gdLst/>
          <a:ahLst/>
          <a:cxnLst/>
          <a:rect l="0" t="0" r="0" b="0"/>
          <a:pathLst>
            <a:path>
              <a:moveTo>
                <a:pt x="0" y="26894"/>
              </a:moveTo>
              <a:lnTo>
                <a:pt x="809269" y="268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F27A23-2E73-4738-B04A-5E4014562067}">
      <dsp:nvSpPr>
        <dsp:cNvPr id="0" name=""/>
        <dsp:cNvSpPr/>
      </dsp:nvSpPr>
      <dsp:spPr>
        <a:xfrm>
          <a:off x="800640" y="1390773"/>
          <a:ext cx="2573089" cy="257308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9D9B6F-722E-4803-A4C5-B3F8AFEFECB8}">
      <dsp:nvSpPr>
        <dsp:cNvPr id="0" name=""/>
        <dsp:cNvSpPr/>
      </dsp:nvSpPr>
      <dsp:spPr>
        <a:xfrm>
          <a:off x="3377699" y="1565"/>
          <a:ext cx="1543853" cy="15438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Legal</a:t>
          </a:r>
        </a:p>
      </dsp:txBody>
      <dsp:txXfrm>
        <a:off x="3603791" y="227657"/>
        <a:ext cx="1091669" cy="1091669"/>
      </dsp:txXfrm>
    </dsp:sp>
    <dsp:sp modelId="{F87887BC-BD76-4F02-8811-98CD1F33BAE3}">
      <dsp:nvSpPr>
        <dsp:cNvPr id="0" name=""/>
        <dsp:cNvSpPr/>
      </dsp:nvSpPr>
      <dsp:spPr>
        <a:xfrm>
          <a:off x="5075938" y="1565"/>
          <a:ext cx="2315780" cy="1543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MHEO Common Core</a:t>
          </a:r>
        </a:p>
        <a:p>
          <a:pPr marL="228600" lvl="1" indent="-228600" algn="l" defTabSz="933450">
            <a:lnSpc>
              <a:spcPct val="90000"/>
            </a:lnSpc>
            <a:spcBef>
              <a:spcPct val="0"/>
            </a:spcBef>
            <a:spcAft>
              <a:spcPct val="15000"/>
            </a:spcAft>
            <a:buChar char="•"/>
          </a:pPr>
          <a:r>
            <a:rPr lang="en-US" sz="2100" kern="1200" dirty="0"/>
            <a:t>WHMIS</a:t>
          </a:r>
        </a:p>
        <a:p>
          <a:pPr marL="228600" lvl="1" indent="-228600" algn="l" defTabSz="933450">
            <a:lnSpc>
              <a:spcPct val="90000"/>
            </a:lnSpc>
            <a:spcBef>
              <a:spcPct val="0"/>
            </a:spcBef>
            <a:spcAft>
              <a:spcPct val="15000"/>
            </a:spcAft>
            <a:buChar char="•"/>
          </a:pPr>
          <a:r>
            <a:rPr lang="en-US" sz="2100" kern="1200" dirty="0"/>
            <a:t>First Aid</a:t>
          </a:r>
          <a:r>
            <a:rPr lang="en-US" sz="2100" kern="1200" dirty="0">
              <a:solidFill>
                <a:srgbClr val="FF0000"/>
              </a:solidFill>
            </a:rPr>
            <a:t>*</a:t>
          </a:r>
        </a:p>
        <a:p>
          <a:pPr marL="228600" lvl="1" indent="-228600" algn="l" defTabSz="933450">
            <a:lnSpc>
              <a:spcPct val="90000"/>
            </a:lnSpc>
            <a:spcBef>
              <a:spcPct val="0"/>
            </a:spcBef>
            <a:spcAft>
              <a:spcPct val="15000"/>
            </a:spcAft>
            <a:buChar char="•"/>
          </a:pPr>
          <a:r>
            <a:rPr lang="en-US" sz="2100" kern="1200" dirty="0"/>
            <a:t>TDG</a:t>
          </a:r>
          <a:r>
            <a:rPr lang="en-US" sz="2100" kern="1200" dirty="0">
              <a:solidFill>
                <a:srgbClr val="FF0000"/>
              </a:solidFill>
            </a:rPr>
            <a:t>*</a:t>
          </a:r>
        </a:p>
      </dsp:txBody>
      <dsp:txXfrm>
        <a:off x="5075938" y="1565"/>
        <a:ext cx="2315780" cy="1543853"/>
      </dsp:txXfrm>
    </dsp:sp>
    <dsp:sp modelId="{2BC3209B-AD7F-47FE-872A-1B613784376C}">
      <dsp:nvSpPr>
        <dsp:cNvPr id="0" name=""/>
        <dsp:cNvSpPr/>
      </dsp:nvSpPr>
      <dsp:spPr>
        <a:xfrm>
          <a:off x="4059317" y="1924867"/>
          <a:ext cx="1396832" cy="150413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Environmental</a:t>
          </a:r>
        </a:p>
      </dsp:txBody>
      <dsp:txXfrm>
        <a:off x="4263878" y="2145142"/>
        <a:ext cx="987710" cy="1063580"/>
      </dsp:txXfrm>
    </dsp:sp>
    <dsp:sp modelId="{D8E6F889-21CD-488C-83E6-42FAC35B1944}">
      <dsp:nvSpPr>
        <dsp:cNvPr id="0" name=""/>
        <dsp:cNvSpPr/>
      </dsp:nvSpPr>
      <dsp:spPr>
        <a:xfrm>
          <a:off x="5794311" y="1924867"/>
          <a:ext cx="2095248" cy="150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EMS Training</a:t>
          </a:r>
        </a:p>
        <a:p>
          <a:pPr marL="228600" lvl="1" indent="-228600" algn="l" defTabSz="933450">
            <a:lnSpc>
              <a:spcPct val="90000"/>
            </a:lnSpc>
            <a:spcBef>
              <a:spcPct val="0"/>
            </a:spcBef>
            <a:spcAft>
              <a:spcPct val="15000"/>
            </a:spcAft>
            <a:buChar char="•"/>
          </a:pPr>
          <a:r>
            <a:rPr lang="en-US" sz="2100" kern="1200" dirty="0"/>
            <a:t>SARs and Invasive Sp.</a:t>
          </a:r>
        </a:p>
      </dsp:txBody>
      <dsp:txXfrm>
        <a:off x="5794311" y="1924867"/>
        <a:ext cx="2095248" cy="1504130"/>
      </dsp:txXfrm>
    </dsp:sp>
    <dsp:sp modelId="{F42FEEE7-0761-4844-87D2-2375DC419638}">
      <dsp:nvSpPr>
        <dsp:cNvPr id="0" name=""/>
        <dsp:cNvSpPr/>
      </dsp:nvSpPr>
      <dsp:spPr>
        <a:xfrm>
          <a:off x="3213510" y="3809217"/>
          <a:ext cx="1806555" cy="15438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SFI Awareness</a:t>
          </a:r>
        </a:p>
      </dsp:txBody>
      <dsp:txXfrm>
        <a:off x="3478074" y="4035309"/>
        <a:ext cx="1277427" cy="1091669"/>
      </dsp:txXfrm>
    </dsp:sp>
    <dsp:sp modelId="{0C535663-7F9A-47E7-9763-F8D8313BE395}">
      <dsp:nvSpPr>
        <dsp:cNvPr id="0" name=""/>
        <dsp:cNvSpPr/>
      </dsp:nvSpPr>
      <dsp:spPr>
        <a:xfrm>
          <a:off x="4846073" y="3809217"/>
          <a:ext cx="2709833" cy="1543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Certification Awareness</a:t>
          </a:r>
        </a:p>
        <a:p>
          <a:pPr marL="228600" lvl="1" indent="-228600" algn="l" defTabSz="933450">
            <a:lnSpc>
              <a:spcPct val="90000"/>
            </a:lnSpc>
            <a:spcBef>
              <a:spcPct val="0"/>
            </a:spcBef>
            <a:spcAft>
              <a:spcPct val="15000"/>
            </a:spcAft>
            <a:buChar char="•"/>
          </a:pPr>
          <a:r>
            <a:rPr lang="en-US" sz="2100" kern="1200" dirty="0"/>
            <a:t>Continuing Education</a:t>
          </a:r>
        </a:p>
      </dsp:txBody>
      <dsp:txXfrm>
        <a:off x="4846073" y="3809217"/>
        <a:ext cx="2709833" cy="1543853"/>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hdr" sz="quarter"/>
          </p:nvPr>
        </p:nvSpPr>
        <p:spPr bwMode="auto">
          <a:xfrm>
            <a:off x="0" y="0"/>
            <a:ext cx="3037628" cy="46482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endParaRPr lang="en-GB"/>
          </a:p>
        </p:txBody>
      </p:sp>
      <p:sp>
        <p:nvSpPr>
          <p:cNvPr id="239619" name="Rectangle 3"/>
          <p:cNvSpPr>
            <a:spLocks noGrp="1" noChangeArrowheads="1"/>
          </p:cNvSpPr>
          <p:nvPr>
            <p:ph type="dt" sz="quarter" idx="1"/>
          </p:nvPr>
        </p:nvSpPr>
        <p:spPr bwMode="auto">
          <a:xfrm>
            <a:off x="3972773" y="0"/>
            <a:ext cx="3037628" cy="46482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algn="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endParaRPr lang="en-GB"/>
          </a:p>
        </p:txBody>
      </p:sp>
      <p:sp>
        <p:nvSpPr>
          <p:cNvPr id="239620" name="Rectangle 4"/>
          <p:cNvSpPr>
            <a:spLocks noGrp="1" noChangeArrowheads="1"/>
          </p:cNvSpPr>
          <p:nvPr>
            <p:ph type="ftr" sz="quarter" idx="2"/>
          </p:nvPr>
        </p:nvSpPr>
        <p:spPr bwMode="auto">
          <a:xfrm>
            <a:off x="0" y="8831580"/>
            <a:ext cx="3037628" cy="464820"/>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endParaRPr lang="en-GB"/>
          </a:p>
        </p:txBody>
      </p:sp>
      <p:sp>
        <p:nvSpPr>
          <p:cNvPr id="239621" name="Rectangle 5"/>
          <p:cNvSpPr>
            <a:spLocks noGrp="1" noChangeArrowheads="1"/>
          </p:cNvSpPr>
          <p:nvPr>
            <p:ph type="sldNum" sz="quarter" idx="3"/>
          </p:nvPr>
        </p:nvSpPr>
        <p:spPr bwMode="auto">
          <a:xfrm>
            <a:off x="3972773" y="8831580"/>
            <a:ext cx="3037628" cy="464820"/>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algn="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fld id="{48A16772-8FC8-46E3-AD3D-6F3D379E4E90}" type="slidenum">
              <a:rPr lang="en-GB"/>
              <a:pPr>
                <a:defRPr/>
              </a:pPr>
              <a:t>‹#›</a:t>
            </a:fld>
            <a:endParaRPr lang="en-GB" dirty="0"/>
          </a:p>
        </p:txBody>
      </p:sp>
    </p:spTree>
    <p:extLst>
      <p:ext uri="{BB962C8B-B14F-4D97-AF65-F5344CB8AC3E}">
        <p14:creationId xmlns:p14="http://schemas.microsoft.com/office/powerpoint/2010/main" val="2930886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7628" cy="46482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endParaRPr lang="en-GB"/>
          </a:p>
        </p:txBody>
      </p:sp>
      <p:sp>
        <p:nvSpPr>
          <p:cNvPr id="8195" name="Rectangle 3"/>
          <p:cNvSpPr>
            <a:spLocks noGrp="1" noChangeArrowheads="1"/>
          </p:cNvSpPr>
          <p:nvPr>
            <p:ph type="dt" idx="1"/>
          </p:nvPr>
        </p:nvSpPr>
        <p:spPr bwMode="auto">
          <a:xfrm>
            <a:off x="3972773" y="0"/>
            <a:ext cx="3037628" cy="46482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algn="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endParaRPr lang="en-GB"/>
          </a:p>
        </p:txBody>
      </p:sp>
      <p:sp>
        <p:nvSpPr>
          <p:cNvPr id="131076" name="Rectangle 4"/>
          <p:cNvSpPr>
            <a:spLocks noGrp="1" noRot="1" noChangeAspect="1" noChangeArrowheads="1" noTextEdit="1"/>
          </p:cNvSpPr>
          <p:nvPr>
            <p:ph type="sldImg" idx="2"/>
          </p:nvPr>
        </p:nvSpPr>
        <p:spPr bwMode="auto">
          <a:xfrm>
            <a:off x="1250950" y="696913"/>
            <a:ext cx="4508500" cy="348615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35144" y="4415790"/>
            <a:ext cx="5140112" cy="418338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8198" name="Rectangle 6"/>
          <p:cNvSpPr>
            <a:spLocks noGrp="1" noChangeArrowheads="1"/>
          </p:cNvSpPr>
          <p:nvPr>
            <p:ph type="ftr" sz="quarter" idx="4"/>
          </p:nvPr>
        </p:nvSpPr>
        <p:spPr bwMode="auto">
          <a:xfrm>
            <a:off x="0" y="8831580"/>
            <a:ext cx="3037628" cy="464820"/>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endParaRPr lang="en-GB"/>
          </a:p>
        </p:txBody>
      </p:sp>
      <p:sp>
        <p:nvSpPr>
          <p:cNvPr id="8199" name="Rectangle 7"/>
          <p:cNvSpPr>
            <a:spLocks noGrp="1" noChangeArrowheads="1"/>
          </p:cNvSpPr>
          <p:nvPr>
            <p:ph type="sldNum" sz="quarter" idx="5"/>
          </p:nvPr>
        </p:nvSpPr>
        <p:spPr bwMode="auto">
          <a:xfrm>
            <a:off x="3972773" y="8831580"/>
            <a:ext cx="3037628" cy="464820"/>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algn="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fld id="{B46A15B8-4832-428C-A845-A77F9F46F4B7}" type="slidenum">
              <a:rPr lang="en-GB"/>
              <a:pPr>
                <a:defRPr/>
              </a:pPr>
              <a:t>‹#›</a:t>
            </a:fld>
            <a:endParaRPr lang="en-GB" dirty="0"/>
          </a:p>
        </p:txBody>
      </p:sp>
    </p:spTree>
    <p:extLst>
      <p:ext uri="{BB962C8B-B14F-4D97-AF65-F5344CB8AC3E}">
        <p14:creationId xmlns:p14="http://schemas.microsoft.com/office/powerpoint/2010/main" val="40971108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B46A15B8-4832-428C-A845-A77F9F46F4B7}" type="slidenum">
              <a:rPr lang="en-GB" smtClean="0"/>
              <a:pPr>
                <a:defRPr/>
              </a:pPr>
              <a:t>1</a:t>
            </a:fld>
            <a:endParaRPr lang="en-GB" dirty="0"/>
          </a:p>
        </p:txBody>
      </p:sp>
    </p:spTree>
    <p:extLst>
      <p:ext uri="{BB962C8B-B14F-4D97-AF65-F5344CB8AC3E}">
        <p14:creationId xmlns:p14="http://schemas.microsoft.com/office/powerpoint/2010/main" val="1938004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25</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4195814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26</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1312893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27</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r>
              <a:rPr lang="en-US" b="1"/>
              <a:t>Report safety incidents to your supervisor or a Weyerhaeuser rep. - </a:t>
            </a:r>
            <a:r>
              <a:rPr lang="en-US"/>
              <a:t>report any accidents where there was medical attention, lost time, or near misses.</a:t>
            </a:r>
            <a:endParaRPr lang="en-US" b="1"/>
          </a:p>
          <a:p>
            <a:pPr eaLnBrk="1" hangingPunct="1"/>
            <a:r>
              <a:rPr lang="en-US" b="1"/>
              <a:t>Report all environmental incidents to your supervisor or Weyerhaeuser rep. - </a:t>
            </a:r>
          </a:p>
          <a:p>
            <a:pPr eaLnBrk="1" hangingPunct="1"/>
            <a:r>
              <a:rPr lang="en-US" b="1"/>
              <a:t>An Environmental Incident may include:</a:t>
            </a:r>
          </a:p>
          <a:p>
            <a:pPr lvl="1" eaLnBrk="1" hangingPunct="1"/>
            <a:r>
              <a:rPr lang="en-US" b="1"/>
              <a:t>roads washing out, </a:t>
            </a:r>
          </a:p>
          <a:p>
            <a:pPr lvl="1" eaLnBrk="1" hangingPunct="1"/>
            <a:r>
              <a:rPr lang="en-US" b="1"/>
              <a:t>laws being broken - </a:t>
            </a:r>
            <a:r>
              <a:rPr lang="en-US"/>
              <a:t>such as timber trespass, culverts not installed during work window</a:t>
            </a:r>
            <a:r>
              <a:rPr lang="en-US" b="1"/>
              <a:t>,</a:t>
            </a:r>
          </a:p>
          <a:p>
            <a:pPr lvl="1" eaLnBrk="1" hangingPunct="1"/>
            <a:r>
              <a:rPr lang="en-US" b="1"/>
              <a:t>EMS procedures not followed - </a:t>
            </a:r>
            <a:r>
              <a:rPr lang="en-US"/>
              <a:t>such as blocks not being ribboned, spills &gt;25L</a:t>
            </a:r>
            <a:r>
              <a:rPr lang="en-US" b="1"/>
              <a:t>, and</a:t>
            </a:r>
          </a:p>
          <a:p>
            <a:pPr lvl="1" eaLnBrk="1" hangingPunct="1"/>
            <a:r>
              <a:rPr lang="en-US" b="1"/>
              <a:t>Areas for improvement (near misses) - </a:t>
            </a:r>
            <a:r>
              <a:rPr lang="en-US"/>
              <a:t>procedures can be re-written to make wording clearer, need to add or change procedures </a:t>
            </a:r>
            <a:r>
              <a:rPr lang="en-US" b="1"/>
              <a:t>.</a:t>
            </a:r>
            <a:endParaRPr lang="en-US"/>
          </a:p>
        </p:txBody>
      </p:sp>
    </p:spTree>
    <p:extLst>
      <p:ext uri="{BB962C8B-B14F-4D97-AF65-F5344CB8AC3E}">
        <p14:creationId xmlns:p14="http://schemas.microsoft.com/office/powerpoint/2010/main" val="2281523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28</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2730818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29</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14241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30</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187224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9312BE-8C92-474E-A50C-26ADDECF7030}" type="slidenum">
              <a:rPr lang="en-GB"/>
              <a:pPr>
                <a:defRPr/>
              </a:pPr>
              <a:t>32</a:t>
            </a:fld>
            <a:endParaRPr lang="en-GB" dirty="0"/>
          </a:p>
        </p:txBody>
      </p:sp>
      <p:sp>
        <p:nvSpPr>
          <p:cNvPr id="142339" name="Rectangle 2"/>
          <p:cNvSpPr>
            <a:spLocks noGrp="1" noRot="1" noChangeAspect="1" noChangeArrowheads="1" noTextEdit="1"/>
          </p:cNvSpPr>
          <p:nvPr>
            <p:ph type="sldImg"/>
          </p:nvPr>
        </p:nvSpPr>
        <p:spPr>
          <a:xfrm>
            <a:off x="1244600" y="685800"/>
            <a:ext cx="4533900" cy="3505200"/>
          </a:xfrm>
          <a:ln/>
        </p:spPr>
      </p:sp>
      <p:sp>
        <p:nvSpPr>
          <p:cNvPr id="142340"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2728048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F717CD-3F28-4A6B-A488-6BCEAD35407A}" type="slidenum">
              <a:rPr lang="en-GB"/>
              <a:pPr>
                <a:defRPr/>
              </a:pPr>
              <a:t>33</a:t>
            </a:fld>
            <a:endParaRPr lang="en-GB" dirty="0"/>
          </a:p>
        </p:txBody>
      </p:sp>
      <p:sp>
        <p:nvSpPr>
          <p:cNvPr id="143363" name="Rectangle 2"/>
          <p:cNvSpPr>
            <a:spLocks noGrp="1" noRot="1" noChangeAspect="1" noChangeArrowheads="1" noTextEdit="1"/>
          </p:cNvSpPr>
          <p:nvPr>
            <p:ph type="sldImg"/>
          </p:nvPr>
        </p:nvSpPr>
        <p:spPr>
          <a:xfrm>
            <a:off x="1250950" y="696913"/>
            <a:ext cx="4508500" cy="3486150"/>
          </a:xfrm>
          <a:ln/>
        </p:spPr>
      </p:sp>
      <p:sp>
        <p:nvSpPr>
          <p:cNvPr id="14336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49411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79F5557-2317-4F87-A976-7CABDA44A3B8}" type="slidenum">
              <a:rPr lang="en-GB"/>
              <a:pPr>
                <a:defRPr/>
              </a:pPr>
              <a:t>34</a:t>
            </a:fld>
            <a:endParaRPr lang="en-GB" dirty="0"/>
          </a:p>
        </p:txBody>
      </p:sp>
      <p:sp>
        <p:nvSpPr>
          <p:cNvPr id="144387" name="Rectangle 2"/>
          <p:cNvSpPr>
            <a:spLocks noGrp="1" noRot="1" noChangeAspect="1" noChangeArrowheads="1" noTextEdit="1"/>
          </p:cNvSpPr>
          <p:nvPr>
            <p:ph type="sldImg"/>
          </p:nvPr>
        </p:nvSpPr>
        <p:spPr>
          <a:xfrm>
            <a:off x="1244600" y="685800"/>
            <a:ext cx="4533900" cy="3505200"/>
          </a:xfrm>
          <a:ln/>
        </p:spPr>
      </p:sp>
      <p:sp>
        <p:nvSpPr>
          <p:cNvPr id="144388"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317937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8798AD3-3B45-40A7-95D7-9C0A1005DD01}" type="slidenum">
              <a:rPr lang="en-GB"/>
              <a:pPr>
                <a:defRPr/>
              </a:pPr>
              <a:t>36</a:t>
            </a:fld>
            <a:endParaRPr lang="en-GB" dirty="0"/>
          </a:p>
        </p:txBody>
      </p:sp>
      <p:sp>
        <p:nvSpPr>
          <p:cNvPr id="145411" name="Rectangle 2"/>
          <p:cNvSpPr>
            <a:spLocks noGrp="1" noRot="1" noChangeAspect="1" noChangeArrowheads="1" noTextEdit="1"/>
          </p:cNvSpPr>
          <p:nvPr>
            <p:ph type="sldImg"/>
          </p:nvPr>
        </p:nvSpPr>
        <p:spPr>
          <a:xfrm>
            <a:off x="1244600" y="685800"/>
            <a:ext cx="4533900" cy="3505200"/>
          </a:xfrm>
          <a:ln/>
        </p:spPr>
      </p:sp>
      <p:sp>
        <p:nvSpPr>
          <p:cNvPr id="145412" name="Rectangle 3"/>
          <p:cNvSpPr>
            <a:spLocks noGrp="1" noChangeArrowheads="1"/>
          </p:cNvSpPr>
          <p:nvPr>
            <p:ph type="body" idx="1"/>
          </p:nvPr>
        </p:nvSpPr>
        <p:spPr>
          <a:xfrm>
            <a:off x="960590" y="4418974"/>
            <a:ext cx="5103534" cy="4192931"/>
          </a:xfrm>
          <a:noFill/>
          <a:ln/>
        </p:spPr>
        <p:txBody>
          <a:bodyPr/>
          <a:lstStyle/>
          <a:p>
            <a:pPr eaLnBrk="1" hangingPunct="1"/>
            <a:r>
              <a:rPr lang="en-US" dirty="0"/>
              <a:t>When fueling equipment from tanks on our license areas the following minimum requirements must be met:</a:t>
            </a:r>
          </a:p>
          <a:p>
            <a:pPr eaLnBrk="1" hangingPunct="1">
              <a:buFontTx/>
              <a:buChar char="•"/>
            </a:pPr>
            <a:r>
              <a:rPr lang="en-US" b="1" dirty="0"/>
              <a:t>Operator must be present when fueling equipment</a:t>
            </a:r>
            <a:r>
              <a:rPr lang="en-US" dirty="0"/>
              <a:t> to prevent overfilling in case the automatic shut-off valve doesn’t shut-off</a:t>
            </a:r>
          </a:p>
          <a:p>
            <a:pPr eaLnBrk="1" hangingPunct="1">
              <a:buFontTx/>
              <a:buChar char="•"/>
            </a:pPr>
            <a:r>
              <a:rPr lang="en-US" b="1" dirty="0"/>
              <a:t>do not jam fuel nozzles open</a:t>
            </a:r>
            <a:r>
              <a:rPr lang="en-US" dirty="0"/>
              <a:t> so fuel tanks will not overfill</a:t>
            </a:r>
          </a:p>
          <a:p>
            <a:pPr eaLnBrk="1" hangingPunct="1">
              <a:buFontTx/>
              <a:buChar char="•"/>
            </a:pPr>
            <a:r>
              <a:rPr lang="en-US" b="1" dirty="0"/>
              <a:t>turn equipment off before fueling</a:t>
            </a:r>
            <a:r>
              <a:rPr lang="en-US" dirty="0"/>
              <a:t> to prevent an explosion hazard</a:t>
            </a:r>
          </a:p>
          <a:p>
            <a:pPr eaLnBrk="1" hangingPunct="1">
              <a:buFontTx/>
              <a:buChar char="•"/>
            </a:pPr>
            <a:r>
              <a:rPr lang="en-US" b="1" dirty="0"/>
              <a:t>do not fuel within 30 m of a stream</a:t>
            </a:r>
            <a:r>
              <a:rPr lang="en-US" dirty="0"/>
              <a:t>, or lake to prevent fuel from entering watercourses and damage to the streamside vegetation</a:t>
            </a:r>
          </a:p>
          <a:p>
            <a:pPr eaLnBrk="1" hangingPunct="1">
              <a:buFontTx/>
              <a:buChar char="•"/>
            </a:pPr>
            <a:r>
              <a:rPr lang="en-US" b="1" dirty="0"/>
              <a:t>store fuel 100m from streams</a:t>
            </a:r>
            <a:r>
              <a:rPr lang="en-US" dirty="0"/>
              <a:t>, lakes to that in the event of a spill or leak, fuel doesn’t enter the watercourse.</a:t>
            </a:r>
          </a:p>
          <a:p>
            <a:pPr eaLnBrk="1" hangingPunct="1">
              <a:buFontTx/>
              <a:buChar char="•"/>
            </a:pPr>
            <a:r>
              <a:rPr lang="en-US" b="1" dirty="0"/>
              <a:t>store fuel on a level surface out of high traffic areas</a:t>
            </a:r>
            <a:r>
              <a:rPr lang="en-US" dirty="0"/>
              <a:t> this will prevent fuel from contaminating a larger area than necessary, and will reduce the risk of a tank getting hit by equipment and vehicles</a:t>
            </a:r>
          </a:p>
          <a:p>
            <a:pPr eaLnBrk="1" hangingPunct="1">
              <a:buFontTx/>
              <a:buChar char="•"/>
            </a:pPr>
            <a:r>
              <a:rPr lang="en-US" b="1" dirty="0"/>
              <a:t>store hoses neatly so they don’t drip. </a:t>
            </a:r>
            <a:r>
              <a:rPr lang="en-US" dirty="0"/>
              <a:t>Utilize the drip catchment device on your tanks to prevent drips from hoses getting onto the ground and into the soil.</a:t>
            </a:r>
          </a:p>
          <a:p>
            <a:pPr eaLnBrk="1" hangingPunct="1">
              <a:buFontTx/>
              <a:buChar char="•"/>
            </a:pPr>
            <a:r>
              <a:rPr lang="en-US" b="1" dirty="0"/>
              <a:t>Know where the spill kits are. </a:t>
            </a:r>
            <a:r>
              <a:rPr lang="en-US" dirty="0"/>
              <a:t>Spill kits should be available at each tank during fueling operations. Know how to use the kit and who to contact for reporting purposes.</a:t>
            </a:r>
          </a:p>
        </p:txBody>
      </p:sp>
    </p:spTree>
    <p:extLst>
      <p:ext uri="{BB962C8B-B14F-4D97-AF65-F5344CB8AC3E}">
        <p14:creationId xmlns:p14="http://schemas.microsoft.com/office/powerpoint/2010/main" val="3956086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0D8DFA-0666-40F2-A08B-0A508116AD4D}" type="slidenum">
              <a:rPr lang="en-GB"/>
              <a:pPr>
                <a:defRPr/>
              </a:pPr>
              <a:t>8</a:t>
            </a:fld>
            <a:endParaRPr lang="en-GB" dirty="0"/>
          </a:p>
        </p:txBody>
      </p:sp>
      <p:sp>
        <p:nvSpPr>
          <p:cNvPr id="134147" name="Rectangle 2"/>
          <p:cNvSpPr>
            <a:spLocks noGrp="1" noRot="1" noChangeAspect="1" noChangeArrowheads="1" noTextEdit="1"/>
          </p:cNvSpPr>
          <p:nvPr>
            <p:ph type="sldImg"/>
          </p:nvPr>
        </p:nvSpPr>
        <p:spPr>
          <a:xfrm>
            <a:off x="1250950" y="696913"/>
            <a:ext cx="4508500" cy="3486150"/>
          </a:xfrm>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p>
        </p:txBody>
      </p:sp>
    </p:spTree>
    <p:extLst>
      <p:ext uri="{BB962C8B-B14F-4D97-AF65-F5344CB8AC3E}">
        <p14:creationId xmlns:p14="http://schemas.microsoft.com/office/powerpoint/2010/main" val="3316115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E5FC5A4-E284-41A2-8AE5-0AA07137A9A1}" type="slidenum">
              <a:rPr lang="en-GB"/>
              <a:pPr>
                <a:defRPr/>
              </a:pPr>
              <a:t>38</a:t>
            </a:fld>
            <a:endParaRPr lang="en-GB" dirty="0"/>
          </a:p>
        </p:txBody>
      </p:sp>
      <p:sp>
        <p:nvSpPr>
          <p:cNvPr id="146435" name="Rectangle 2"/>
          <p:cNvSpPr>
            <a:spLocks noGrp="1" noRot="1" noChangeAspect="1" noChangeArrowheads="1" noTextEdit="1"/>
          </p:cNvSpPr>
          <p:nvPr>
            <p:ph type="sldImg"/>
          </p:nvPr>
        </p:nvSpPr>
        <p:spPr>
          <a:xfrm>
            <a:off x="1244600" y="685800"/>
            <a:ext cx="4533900" cy="3505200"/>
          </a:xfrm>
          <a:ln/>
        </p:spPr>
      </p:sp>
      <p:sp>
        <p:nvSpPr>
          <p:cNvPr id="146436" name="Rectangle 3"/>
          <p:cNvSpPr>
            <a:spLocks noGrp="1" noChangeArrowheads="1"/>
          </p:cNvSpPr>
          <p:nvPr>
            <p:ph type="body" idx="1"/>
          </p:nvPr>
        </p:nvSpPr>
        <p:spPr>
          <a:xfrm>
            <a:off x="960590" y="4418974"/>
            <a:ext cx="5103534" cy="4192931"/>
          </a:xfrm>
          <a:noFill/>
          <a:ln/>
        </p:spPr>
        <p:txBody>
          <a:bodyPr/>
          <a:lstStyle/>
          <a:p>
            <a:pPr eaLnBrk="1" hangingPunct="1"/>
            <a:r>
              <a:rPr lang="en-US"/>
              <a:t>When fueling equipment from tanks on our license areas the following minimum requirements must be met:</a:t>
            </a:r>
          </a:p>
          <a:p>
            <a:pPr eaLnBrk="1" hangingPunct="1">
              <a:buFontTx/>
              <a:buChar char="•"/>
            </a:pPr>
            <a:r>
              <a:rPr lang="en-US" b="1"/>
              <a:t>Operator must be present when fueling equipment</a:t>
            </a:r>
            <a:r>
              <a:rPr lang="en-US"/>
              <a:t> to prevent overfilling in case the automatic shut-off valve doesn’t shut-off</a:t>
            </a:r>
          </a:p>
          <a:p>
            <a:pPr eaLnBrk="1" hangingPunct="1">
              <a:buFontTx/>
              <a:buChar char="•"/>
            </a:pPr>
            <a:r>
              <a:rPr lang="en-US" b="1"/>
              <a:t>do not jam fuel nozzles open</a:t>
            </a:r>
            <a:r>
              <a:rPr lang="en-US"/>
              <a:t> so fuel tanks will not overfill</a:t>
            </a:r>
          </a:p>
          <a:p>
            <a:pPr eaLnBrk="1" hangingPunct="1">
              <a:buFontTx/>
              <a:buChar char="•"/>
            </a:pPr>
            <a:r>
              <a:rPr lang="en-US" b="1"/>
              <a:t>turn equipment off before fueling</a:t>
            </a:r>
            <a:r>
              <a:rPr lang="en-US"/>
              <a:t> to prevent an explosion hazard</a:t>
            </a:r>
          </a:p>
          <a:p>
            <a:pPr eaLnBrk="1" hangingPunct="1">
              <a:buFontTx/>
              <a:buChar char="•"/>
            </a:pPr>
            <a:r>
              <a:rPr lang="en-US" b="1"/>
              <a:t>do not fuel within 30 m of a stream</a:t>
            </a:r>
            <a:r>
              <a:rPr lang="en-US"/>
              <a:t>, or lake to prevent fuel from entering watercourses and damage to the streamside vegetation</a:t>
            </a:r>
          </a:p>
          <a:p>
            <a:pPr eaLnBrk="1" hangingPunct="1">
              <a:buFontTx/>
              <a:buChar char="•"/>
            </a:pPr>
            <a:r>
              <a:rPr lang="en-US" b="1"/>
              <a:t>store fuel 100m from streams</a:t>
            </a:r>
            <a:r>
              <a:rPr lang="en-US"/>
              <a:t>, lakes to that in the event of a spill or leak, fuel doesn’t enter the watercourse.</a:t>
            </a:r>
          </a:p>
          <a:p>
            <a:pPr eaLnBrk="1" hangingPunct="1">
              <a:buFontTx/>
              <a:buChar char="•"/>
            </a:pPr>
            <a:r>
              <a:rPr lang="en-US" b="1"/>
              <a:t>store fuel on a level surface out of high traffic areas</a:t>
            </a:r>
            <a:r>
              <a:rPr lang="en-US"/>
              <a:t> this will prevent fuel from contaminating a larger area than necessary, and will reduce the risk of a tank getting hit by equipment and vehicles</a:t>
            </a:r>
          </a:p>
          <a:p>
            <a:pPr eaLnBrk="1" hangingPunct="1">
              <a:buFontTx/>
              <a:buChar char="•"/>
            </a:pPr>
            <a:r>
              <a:rPr lang="en-US" b="1"/>
              <a:t>store hoses neatly so they don’t drip. </a:t>
            </a:r>
            <a:r>
              <a:rPr lang="en-US"/>
              <a:t>Utilize the drip catchment device on your tanks to prevent drips from hoses getting onto the ground and into the soil.</a:t>
            </a:r>
          </a:p>
          <a:p>
            <a:pPr eaLnBrk="1" hangingPunct="1">
              <a:buFontTx/>
              <a:buChar char="•"/>
            </a:pPr>
            <a:r>
              <a:rPr lang="en-US" b="1"/>
              <a:t>Know where the spill kits are. </a:t>
            </a:r>
            <a:r>
              <a:rPr lang="en-US"/>
              <a:t>Spill kits should be available at each tank during fueling operations. Know how to use the kit and who to contact for reporting purposes.</a:t>
            </a:r>
          </a:p>
        </p:txBody>
      </p:sp>
    </p:spTree>
    <p:extLst>
      <p:ext uri="{BB962C8B-B14F-4D97-AF65-F5344CB8AC3E}">
        <p14:creationId xmlns:p14="http://schemas.microsoft.com/office/powerpoint/2010/main" val="3374534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F55893B-C66F-4FC8-9612-6F7D998A5CEA}" type="slidenum">
              <a:rPr lang="en-GB"/>
              <a:pPr>
                <a:defRPr/>
              </a:pPr>
              <a:t>39</a:t>
            </a:fld>
            <a:endParaRPr lang="en-GB" dirty="0"/>
          </a:p>
        </p:txBody>
      </p:sp>
      <p:sp>
        <p:nvSpPr>
          <p:cNvPr id="147459" name="Rectangle 2"/>
          <p:cNvSpPr>
            <a:spLocks noGrp="1" noRot="1" noChangeAspect="1" noChangeArrowheads="1" noTextEdit="1"/>
          </p:cNvSpPr>
          <p:nvPr>
            <p:ph type="sldImg"/>
          </p:nvPr>
        </p:nvSpPr>
        <p:spPr>
          <a:xfrm>
            <a:off x="1244600" y="685800"/>
            <a:ext cx="4533900" cy="3505200"/>
          </a:xfrm>
          <a:ln/>
        </p:spPr>
      </p:sp>
      <p:sp>
        <p:nvSpPr>
          <p:cNvPr id="147460" name="Rectangle 3"/>
          <p:cNvSpPr>
            <a:spLocks noGrp="1" noChangeArrowheads="1"/>
          </p:cNvSpPr>
          <p:nvPr>
            <p:ph type="body" idx="1"/>
          </p:nvPr>
        </p:nvSpPr>
        <p:spPr>
          <a:xfrm>
            <a:off x="960590" y="4418974"/>
            <a:ext cx="5103534" cy="4574975"/>
          </a:xfrm>
          <a:noFill/>
          <a:ln/>
        </p:spPr>
        <p:txBody>
          <a:bodyPr/>
          <a:lstStyle/>
          <a:p>
            <a:pPr eaLnBrk="1" hangingPunct="1"/>
            <a:r>
              <a:rPr lang="en-US" dirty="0"/>
              <a:t>Here is a good example of a tank:</a:t>
            </a:r>
          </a:p>
          <a:p>
            <a:pPr eaLnBrk="1" hangingPunct="1"/>
            <a:endParaRPr lang="en-US" dirty="0"/>
          </a:p>
          <a:p>
            <a:pPr eaLnBrk="1" hangingPunct="1">
              <a:buFontTx/>
              <a:buChar char="•"/>
            </a:pPr>
            <a:r>
              <a:rPr lang="en-US" dirty="0"/>
              <a:t>The battery has a solar recharger on it (not required by EMS but a good idea)</a:t>
            </a:r>
          </a:p>
          <a:p>
            <a:pPr eaLnBrk="1" hangingPunct="1">
              <a:buFontTx/>
              <a:buChar char="•"/>
            </a:pPr>
            <a:endParaRPr lang="en-US" dirty="0"/>
          </a:p>
          <a:p>
            <a:pPr eaLnBrk="1" hangingPunct="1">
              <a:buFontTx/>
              <a:buChar char="•"/>
            </a:pPr>
            <a:r>
              <a:rPr lang="en-US" dirty="0"/>
              <a:t>Hoses are neatly hung up to prevent dripping of fuel on the ground (hose requires a drip catchment container to prevent any fuel from dripping on the ground.</a:t>
            </a:r>
          </a:p>
          <a:p>
            <a:pPr eaLnBrk="1" hangingPunct="1">
              <a:buFontTx/>
              <a:buChar char="•"/>
            </a:pPr>
            <a:endParaRPr lang="en-US" dirty="0"/>
          </a:p>
          <a:p>
            <a:pPr eaLnBrk="1" hangingPunct="1">
              <a:buFontTx/>
              <a:buChar char="•"/>
            </a:pPr>
            <a:r>
              <a:rPr lang="en-US" dirty="0"/>
              <a:t>The tanks has Transportation of Dangerous Goods (TDG) placarding on all 4 sides.</a:t>
            </a:r>
          </a:p>
          <a:p>
            <a:pPr eaLnBrk="1" hangingPunct="1">
              <a:buFontTx/>
              <a:buChar char="•"/>
            </a:pPr>
            <a:endParaRPr lang="en-US" dirty="0"/>
          </a:p>
          <a:p>
            <a:pPr eaLnBrk="1" hangingPunct="1">
              <a:buFontTx/>
              <a:buChar char="•"/>
            </a:pPr>
            <a:r>
              <a:rPr lang="en-US" dirty="0"/>
              <a:t>Tanks is parked on a level site 100m from watercourses and out of high vehicle traffic areas. There is no potential for fuel to leak into watercourses or cause a public health hazard (I.e. fumes, explosion hazard, contamination of water).</a:t>
            </a:r>
          </a:p>
          <a:p>
            <a:pPr eaLnBrk="1" hangingPunct="1"/>
            <a:endParaRPr lang="en-US" dirty="0"/>
          </a:p>
          <a:p>
            <a:pPr eaLnBrk="1" hangingPunct="1">
              <a:buFontTx/>
              <a:buChar char="•"/>
            </a:pPr>
            <a:r>
              <a:rPr lang="en-US" dirty="0"/>
              <a:t>The wheels are chocked to prevent unnecessary movement of the tank</a:t>
            </a:r>
          </a:p>
          <a:p>
            <a:pPr eaLnBrk="1" hangingPunct="1">
              <a:buFontTx/>
              <a:buChar char="•"/>
            </a:pPr>
            <a:endParaRPr lang="en-US" dirty="0"/>
          </a:p>
          <a:p>
            <a:pPr eaLnBrk="1" hangingPunct="1">
              <a:buFontTx/>
              <a:buChar char="•"/>
            </a:pPr>
            <a:endParaRPr lang="en-US" dirty="0"/>
          </a:p>
          <a:p>
            <a:pPr eaLnBrk="1" hangingPunct="1">
              <a:buFontTx/>
              <a:buChar char="•"/>
            </a:pPr>
            <a:r>
              <a:rPr lang="en-US" sz="1400" b="1" dirty="0"/>
              <a:t>Note: Fuel Tank does not meet ULC 142 standard required by Gasoline Handling Act and is still in contravention of the law</a:t>
            </a:r>
            <a:endParaRPr lang="en-US" dirty="0"/>
          </a:p>
        </p:txBody>
      </p:sp>
    </p:spTree>
    <p:extLst>
      <p:ext uri="{BB962C8B-B14F-4D97-AF65-F5344CB8AC3E}">
        <p14:creationId xmlns:p14="http://schemas.microsoft.com/office/powerpoint/2010/main" val="1020305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C623A8-E889-46B7-B90A-B5FE74E7C1D4}" type="slidenum">
              <a:rPr lang="en-GB"/>
              <a:pPr>
                <a:defRPr/>
              </a:pPr>
              <a:t>41</a:t>
            </a:fld>
            <a:endParaRPr lang="en-GB" dirty="0"/>
          </a:p>
        </p:txBody>
      </p:sp>
      <p:sp>
        <p:nvSpPr>
          <p:cNvPr id="148483" name="Rectangle 2"/>
          <p:cNvSpPr>
            <a:spLocks noGrp="1" noRot="1" noChangeAspect="1" noChangeArrowheads="1" noTextEdit="1"/>
          </p:cNvSpPr>
          <p:nvPr>
            <p:ph type="sldImg"/>
          </p:nvPr>
        </p:nvSpPr>
        <p:spPr>
          <a:xfrm>
            <a:off x="1250950" y="696913"/>
            <a:ext cx="4508500" cy="3486150"/>
          </a:xfrm>
          <a:ln/>
        </p:spPr>
      </p:sp>
      <p:sp>
        <p:nvSpPr>
          <p:cNvPr id="1484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90365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1B1A29-837C-49A0-AE1D-458BD299DDD5}" type="slidenum">
              <a:rPr lang="en-GB"/>
              <a:pPr>
                <a:defRPr/>
              </a:pPr>
              <a:t>42</a:t>
            </a:fld>
            <a:endParaRPr lang="en-GB" dirty="0"/>
          </a:p>
        </p:txBody>
      </p:sp>
      <p:sp>
        <p:nvSpPr>
          <p:cNvPr id="149507" name="Rectangle 2"/>
          <p:cNvSpPr>
            <a:spLocks noGrp="1" noRot="1" noChangeAspect="1" noChangeArrowheads="1" noTextEdit="1"/>
          </p:cNvSpPr>
          <p:nvPr>
            <p:ph type="sldImg"/>
          </p:nvPr>
        </p:nvSpPr>
        <p:spPr>
          <a:xfrm>
            <a:off x="1244600" y="685800"/>
            <a:ext cx="4533900" cy="3505200"/>
          </a:xfrm>
          <a:ln/>
        </p:spPr>
      </p:sp>
      <p:sp>
        <p:nvSpPr>
          <p:cNvPr id="149508" name="Rectangle 3"/>
          <p:cNvSpPr>
            <a:spLocks noGrp="1" noChangeArrowheads="1"/>
          </p:cNvSpPr>
          <p:nvPr>
            <p:ph type="body" idx="1"/>
          </p:nvPr>
        </p:nvSpPr>
        <p:spPr>
          <a:xfrm>
            <a:off x="960590" y="4418974"/>
            <a:ext cx="5103534" cy="4192931"/>
          </a:xfrm>
          <a:noFill/>
          <a:ln/>
        </p:spPr>
        <p:txBody>
          <a:bodyPr/>
          <a:lstStyle/>
          <a:p>
            <a:pPr eaLnBrk="1" hangingPunct="1"/>
            <a:r>
              <a:rPr lang="en-US" sz="1400" b="1" dirty="0"/>
              <a:t>Remove </a:t>
            </a:r>
            <a:r>
              <a:rPr lang="en-US" sz="1400" b="1" dirty="0">
                <a:solidFill>
                  <a:srgbClr val="CC3300"/>
                </a:solidFill>
              </a:rPr>
              <a:t>ALL</a:t>
            </a:r>
            <a:r>
              <a:rPr lang="en-US" sz="1400" b="1" dirty="0"/>
              <a:t> waste and garbage from the site daily</a:t>
            </a:r>
            <a:r>
              <a:rPr lang="en-US" sz="1400" dirty="0"/>
              <a:t> </a:t>
            </a:r>
          </a:p>
          <a:p>
            <a:pPr eaLnBrk="1" hangingPunct="1"/>
            <a:r>
              <a:rPr lang="en-US" sz="1400" dirty="0"/>
              <a:t>Garbage includes everything from lunch waste (pop cans, orange peels, lunch bags, etc.) to used oil, tires, batteries.</a:t>
            </a:r>
          </a:p>
          <a:p>
            <a:pPr eaLnBrk="1" hangingPunct="1"/>
            <a:r>
              <a:rPr lang="en-US" sz="1400" b="1" dirty="0"/>
              <a:t>Recycle used oil, culverts, batteries, tires  and other metal</a:t>
            </a:r>
            <a:endParaRPr lang="en-US" sz="1400" dirty="0"/>
          </a:p>
          <a:p>
            <a:pPr eaLnBrk="1" hangingPunct="1"/>
            <a:r>
              <a:rPr lang="en-US" sz="1400" dirty="0"/>
              <a:t>Recycle these materials where possible. Recycling may include re-using the products, reducing the amount of the product used, or returning the used product to a recycling agency who will dispose of the product.</a:t>
            </a:r>
          </a:p>
          <a:p>
            <a:pPr eaLnBrk="1" hangingPunct="1"/>
            <a:r>
              <a:rPr lang="en-US" sz="1600" b="1" dirty="0"/>
              <a:t>Return used products to recycling depot</a:t>
            </a:r>
            <a:r>
              <a:rPr lang="en-US" sz="1400" dirty="0"/>
              <a:t> </a:t>
            </a:r>
          </a:p>
          <a:p>
            <a:pPr eaLnBrk="1" hangingPunct="1"/>
            <a:r>
              <a:rPr lang="en-US" sz="1400" dirty="0"/>
              <a:t>Return all used oil to a recycling facility. Do not leave on the ground. Approved site have a waste receiver number.</a:t>
            </a:r>
          </a:p>
          <a:p>
            <a:pPr eaLnBrk="1" hangingPunct="1"/>
            <a:r>
              <a:rPr lang="en-US" sz="1600" b="1" dirty="0"/>
              <a:t>Do not burn oil filters</a:t>
            </a:r>
          </a:p>
          <a:p>
            <a:pPr eaLnBrk="1" hangingPunct="1"/>
            <a:r>
              <a:rPr lang="en-US" sz="1400" dirty="0"/>
              <a:t>Dispose of oil filters at an approved facility that will take these items.</a:t>
            </a:r>
            <a:endParaRPr lang="en-US" dirty="0"/>
          </a:p>
          <a:p>
            <a:pPr eaLnBrk="1" hangingPunct="1"/>
            <a:r>
              <a:rPr lang="en-US" sz="1600" b="1" dirty="0"/>
              <a:t>Take garbage to a landfill</a:t>
            </a:r>
            <a:endParaRPr lang="en-US" sz="1400" dirty="0"/>
          </a:p>
          <a:p>
            <a:pPr eaLnBrk="1" hangingPunct="1"/>
            <a:endParaRPr lang="en-US" dirty="0"/>
          </a:p>
          <a:p>
            <a:pPr eaLnBrk="1" hangingPunct="1"/>
            <a:endParaRPr lang="en-US" dirty="0"/>
          </a:p>
        </p:txBody>
      </p:sp>
    </p:spTree>
    <p:extLst>
      <p:ext uri="{BB962C8B-B14F-4D97-AF65-F5344CB8AC3E}">
        <p14:creationId xmlns:p14="http://schemas.microsoft.com/office/powerpoint/2010/main" val="2530346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8A9F79-4C3B-4E83-A57B-92FE9E813F99}" type="slidenum">
              <a:rPr lang="en-GB"/>
              <a:pPr>
                <a:defRPr/>
              </a:pPr>
              <a:t>44</a:t>
            </a:fld>
            <a:endParaRPr lang="en-GB" dirty="0"/>
          </a:p>
        </p:txBody>
      </p:sp>
      <p:sp>
        <p:nvSpPr>
          <p:cNvPr id="150531" name="Rectangle 2"/>
          <p:cNvSpPr>
            <a:spLocks noGrp="1" noRot="1" noChangeAspect="1" noChangeArrowheads="1" noTextEdit="1"/>
          </p:cNvSpPr>
          <p:nvPr>
            <p:ph type="sldImg"/>
          </p:nvPr>
        </p:nvSpPr>
        <p:spPr>
          <a:xfrm>
            <a:off x="1244600" y="685800"/>
            <a:ext cx="4533900" cy="3505200"/>
          </a:xfrm>
          <a:ln/>
        </p:spPr>
      </p:sp>
      <p:sp>
        <p:nvSpPr>
          <p:cNvPr id="150532" name="Rectangle 3"/>
          <p:cNvSpPr>
            <a:spLocks noGrp="1" noChangeArrowheads="1"/>
          </p:cNvSpPr>
          <p:nvPr>
            <p:ph type="body" idx="1"/>
          </p:nvPr>
        </p:nvSpPr>
        <p:spPr>
          <a:xfrm>
            <a:off x="960590" y="4418974"/>
            <a:ext cx="5103534" cy="4192931"/>
          </a:xfrm>
          <a:noFill/>
          <a:ln/>
        </p:spPr>
        <p:txBody>
          <a:bodyPr/>
          <a:lstStyle/>
          <a:p>
            <a:pPr eaLnBrk="1" hangingPunct="1">
              <a:spcBef>
                <a:spcPct val="0"/>
              </a:spcBef>
            </a:pPr>
            <a:r>
              <a:rPr lang="en-US" b="1" dirty="0"/>
              <a:t>Do not wash equipment within 100m of a watercourse</a:t>
            </a:r>
            <a:r>
              <a:rPr lang="en-US" dirty="0"/>
              <a:t>.</a:t>
            </a:r>
          </a:p>
          <a:p>
            <a:pPr eaLnBrk="1" hangingPunct="1">
              <a:lnSpc>
                <a:spcPct val="50000"/>
              </a:lnSpc>
              <a:spcBef>
                <a:spcPct val="0"/>
              </a:spcBef>
            </a:pPr>
            <a:endParaRPr lang="en-US" dirty="0"/>
          </a:p>
          <a:p>
            <a:pPr eaLnBrk="1" hangingPunct="1">
              <a:spcBef>
                <a:spcPct val="0"/>
              </a:spcBef>
            </a:pPr>
            <a:r>
              <a:rPr lang="en-US" b="1" dirty="0"/>
              <a:t>Do not allow washing water to enter watercourses</a:t>
            </a:r>
            <a:r>
              <a:rPr lang="en-US" dirty="0"/>
              <a:t>. - prevent washing water and detergents from entering the waterbody. Build berms to direct </a:t>
            </a:r>
            <a:r>
              <a:rPr lang="en-US" dirty="0" err="1"/>
              <a:t>waterflow</a:t>
            </a:r>
            <a:r>
              <a:rPr lang="en-US" dirty="0"/>
              <a:t> away from the watercourse</a:t>
            </a:r>
          </a:p>
          <a:p>
            <a:pPr eaLnBrk="1" hangingPunct="1">
              <a:spcBef>
                <a:spcPct val="0"/>
              </a:spcBef>
            </a:pPr>
            <a:endParaRPr lang="en-US" dirty="0"/>
          </a:p>
          <a:p>
            <a:pPr eaLnBrk="1" hangingPunct="1">
              <a:spcBef>
                <a:spcPct val="0"/>
              </a:spcBef>
            </a:pPr>
            <a:r>
              <a:rPr lang="en-US" b="1" dirty="0"/>
              <a:t>Do not wash equipment in ponded water</a:t>
            </a:r>
            <a:r>
              <a:rPr lang="en-US" dirty="0"/>
              <a:t>.</a:t>
            </a:r>
          </a:p>
          <a:p>
            <a:pPr eaLnBrk="1" hangingPunct="1">
              <a:spcBef>
                <a:spcPct val="0"/>
              </a:spcBef>
            </a:pPr>
            <a:endParaRPr lang="en-US" dirty="0"/>
          </a:p>
          <a:p>
            <a:pPr eaLnBrk="1" hangingPunct="1">
              <a:spcBef>
                <a:spcPct val="0"/>
              </a:spcBef>
            </a:pPr>
            <a:r>
              <a:rPr lang="en-US" b="1" dirty="0"/>
              <a:t>Wash equipment on roads and landing areas only</a:t>
            </a:r>
            <a:r>
              <a:rPr lang="en-US" dirty="0"/>
              <a:t>. - avoid making clearings  to wash equipment, utilize existing roads, landings and chipper pads.</a:t>
            </a:r>
          </a:p>
          <a:p>
            <a:pPr eaLnBrk="1" hangingPunct="1">
              <a:spcBef>
                <a:spcPct val="0"/>
              </a:spcBef>
            </a:pPr>
            <a:endParaRPr lang="en-US" dirty="0"/>
          </a:p>
          <a:p>
            <a:pPr eaLnBrk="1" hangingPunct="1">
              <a:spcBef>
                <a:spcPct val="0"/>
              </a:spcBef>
            </a:pPr>
            <a:r>
              <a:rPr lang="en-US" b="1" dirty="0"/>
              <a:t>Clean-up any oily residue left on the ground</a:t>
            </a:r>
            <a:r>
              <a:rPr lang="en-US" dirty="0"/>
              <a:t> - remove any contaminated soil where the oil deposited on the ground is excess of 25 L (i.e. if washing off a leaking hose) and dispose of it at an approved landfill. </a:t>
            </a:r>
          </a:p>
        </p:txBody>
      </p:sp>
    </p:spTree>
    <p:extLst>
      <p:ext uri="{BB962C8B-B14F-4D97-AF65-F5344CB8AC3E}">
        <p14:creationId xmlns:p14="http://schemas.microsoft.com/office/powerpoint/2010/main" val="2612764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81BE266-14D6-451D-8041-E7028AB3A752}" type="slidenum">
              <a:rPr lang="en-GB"/>
              <a:pPr>
                <a:defRPr/>
              </a:pPr>
              <a:t>45</a:t>
            </a:fld>
            <a:endParaRPr lang="en-GB" dirty="0"/>
          </a:p>
        </p:txBody>
      </p:sp>
      <p:sp>
        <p:nvSpPr>
          <p:cNvPr id="151555" name="Rectangle 2"/>
          <p:cNvSpPr>
            <a:spLocks noGrp="1" noRot="1" noChangeAspect="1" noChangeArrowheads="1" noTextEdit="1"/>
          </p:cNvSpPr>
          <p:nvPr>
            <p:ph type="sldImg"/>
          </p:nvPr>
        </p:nvSpPr>
        <p:spPr>
          <a:xfrm>
            <a:off x="1250950" y="696913"/>
            <a:ext cx="4508500" cy="3486150"/>
          </a:xfrm>
          <a:ln/>
        </p:spPr>
      </p:sp>
      <p:sp>
        <p:nvSpPr>
          <p:cNvPr id="1515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292692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B13DC5A-A11E-4813-9878-51B40F664EC8}" type="slidenum">
              <a:rPr lang="en-GB"/>
              <a:pPr>
                <a:defRPr/>
              </a:pPr>
              <a:t>46</a:t>
            </a:fld>
            <a:endParaRPr lang="en-GB" dirty="0"/>
          </a:p>
        </p:txBody>
      </p:sp>
      <p:sp>
        <p:nvSpPr>
          <p:cNvPr id="152579" name="Rectangle 2"/>
          <p:cNvSpPr>
            <a:spLocks noGrp="1" noRot="1" noChangeAspect="1" noChangeArrowheads="1" noTextEdit="1"/>
          </p:cNvSpPr>
          <p:nvPr>
            <p:ph type="sldImg"/>
          </p:nvPr>
        </p:nvSpPr>
        <p:spPr>
          <a:xfrm>
            <a:off x="1250950" y="696913"/>
            <a:ext cx="4508500" cy="3486150"/>
          </a:xfrm>
          <a:ln/>
        </p:spPr>
      </p:sp>
      <p:sp>
        <p:nvSpPr>
          <p:cNvPr id="152580"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3317383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A8B527-B41F-40FB-9180-0028FF975CD6}" type="slidenum">
              <a:rPr lang="en-GB"/>
              <a:pPr>
                <a:defRPr/>
              </a:pPr>
              <a:t>47</a:t>
            </a:fld>
            <a:endParaRPr lang="en-GB" dirty="0"/>
          </a:p>
        </p:txBody>
      </p:sp>
      <p:sp>
        <p:nvSpPr>
          <p:cNvPr id="153603" name="Rectangle 2"/>
          <p:cNvSpPr>
            <a:spLocks noGrp="1" noRot="1" noChangeAspect="1" noChangeArrowheads="1" noTextEdit="1"/>
          </p:cNvSpPr>
          <p:nvPr>
            <p:ph type="sldImg"/>
          </p:nvPr>
        </p:nvSpPr>
        <p:spPr>
          <a:xfrm>
            <a:off x="1250950" y="696913"/>
            <a:ext cx="4508500" cy="3486150"/>
          </a:xfrm>
          <a:ln/>
        </p:spPr>
      </p:sp>
      <p:sp>
        <p:nvSpPr>
          <p:cNvPr id="153604"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766421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CFB20CB-FE30-473A-88A2-3D82A5440A7B}" type="slidenum">
              <a:rPr lang="en-GB"/>
              <a:pPr>
                <a:defRPr/>
              </a:pPr>
              <a:t>48</a:t>
            </a:fld>
            <a:endParaRPr lang="en-GB" dirty="0"/>
          </a:p>
        </p:txBody>
      </p:sp>
      <p:sp>
        <p:nvSpPr>
          <p:cNvPr id="154627" name="Rectangle 2"/>
          <p:cNvSpPr>
            <a:spLocks noGrp="1" noRot="1" noChangeAspect="1" noChangeArrowheads="1" noTextEdit="1"/>
          </p:cNvSpPr>
          <p:nvPr>
            <p:ph type="sldImg"/>
          </p:nvPr>
        </p:nvSpPr>
        <p:spPr>
          <a:xfrm>
            <a:off x="1250950" y="696913"/>
            <a:ext cx="4508500" cy="3486150"/>
          </a:xfrm>
          <a:ln/>
        </p:spPr>
      </p:sp>
      <p:sp>
        <p:nvSpPr>
          <p:cNvPr id="154628"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2911833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46215B-0ADC-45FA-8D21-490EE93258E1}" type="slidenum">
              <a:rPr lang="en-GB"/>
              <a:pPr>
                <a:defRPr/>
              </a:pPr>
              <a:t>49</a:t>
            </a:fld>
            <a:endParaRPr lang="en-GB" dirty="0"/>
          </a:p>
        </p:txBody>
      </p:sp>
      <p:sp>
        <p:nvSpPr>
          <p:cNvPr id="155651" name="Rectangle 2"/>
          <p:cNvSpPr>
            <a:spLocks noGrp="1" noRot="1" noChangeAspect="1" noChangeArrowheads="1" noTextEdit="1"/>
          </p:cNvSpPr>
          <p:nvPr>
            <p:ph type="sldImg"/>
          </p:nvPr>
        </p:nvSpPr>
        <p:spPr>
          <a:xfrm>
            <a:off x="1250950" y="696913"/>
            <a:ext cx="4508500" cy="3486150"/>
          </a:xfrm>
          <a:ln/>
        </p:spPr>
      </p:sp>
      <p:sp>
        <p:nvSpPr>
          <p:cNvPr id="155652"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795148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36F4E6-B7DF-488E-BCAE-64937EDED74C}" type="slidenum">
              <a:rPr lang="en-GB"/>
              <a:pPr>
                <a:defRPr/>
              </a:pPr>
              <a:t>9</a:t>
            </a:fld>
            <a:endParaRPr lang="en-GB" dirty="0"/>
          </a:p>
        </p:txBody>
      </p:sp>
      <p:sp>
        <p:nvSpPr>
          <p:cNvPr id="133123" name="Rectangle 2"/>
          <p:cNvSpPr>
            <a:spLocks noGrp="1" noRot="1" noChangeAspect="1" noChangeArrowheads="1" noTextEdit="1"/>
          </p:cNvSpPr>
          <p:nvPr>
            <p:ph type="sldImg"/>
          </p:nvPr>
        </p:nvSpPr>
        <p:spPr>
          <a:xfrm>
            <a:off x="1250950" y="696913"/>
            <a:ext cx="4508500" cy="3486150"/>
          </a:xfrm>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p>
        </p:txBody>
      </p:sp>
    </p:spTree>
    <p:extLst>
      <p:ext uri="{BB962C8B-B14F-4D97-AF65-F5344CB8AC3E}">
        <p14:creationId xmlns:p14="http://schemas.microsoft.com/office/powerpoint/2010/main" val="3832940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0421FD-D915-463A-A216-DCCBB1845A82}" type="slidenum">
              <a:rPr lang="en-GB"/>
              <a:pPr>
                <a:defRPr/>
              </a:pPr>
              <a:t>50</a:t>
            </a:fld>
            <a:endParaRPr lang="en-GB" dirty="0"/>
          </a:p>
        </p:txBody>
      </p:sp>
      <p:sp>
        <p:nvSpPr>
          <p:cNvPr id="156675" name="Rectangle 2"/>
          <p:cNvSpPr>
            <a:spLocks noGrp="1" noRot="1" noChangeAspect="1" noChangeArrowheads="1" noTextEdit="1"/>
          </p:cNvSpPr>
          <p:nvPr>
            <p:ph type="sldImg"/>
          </p:nvPr>
        </p:nvSpPr>
        <p:spPr>
          <a:xfrm>
            <a:off x="1250950" y="696913"/>
            <a:ext cx="4508500" cy="3486150"/>
          </a:xfrm>
          <a:ln/>
        </p:spPr>
      </p:sp>
      <p:sp>
        <p:nvSpPr>
          <p:cNvPr id="156676"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3910879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713A58-4318-4FA8-9C99-DFC2DFEAD94D}" type="slidenum">
              <a:rPr lang="en-GB"/>
              <a:pPr>
                <a:defRPr/>
              </a:pPr>
              <a:t>51</a:t>
            </a:fld>
            <a:endParaRPr lang="en-GB" dirty="0"/>
          </a:p>
        </p:txBody>
      </p:sp>
      <p:sp>
        <p:nvSpPr>
          <p:cNvPr id="157699" name="Rectangle 2"/>
          <p:cNvSpPr>
            <a:spLocks noGrp="1" noRot="1" noChangeAspect="1" noChangeArrowheads="1" noTextEdit="1"/>
          </p:cNvSpPr>
          <p:nvPr>
            <p:ph type="sldImg"/>
          </p:nvPr>
        </p:nvSpPr>
        <p:spPr>
          <a:xfrm>
            <a:off x="1250950" y="696913"/>
            <a:ext cx="4508500" cy="3486150"/>
          </a:xfrm>
          <a:ln/>
        </p:spPr>
      </p:sp>
      <p:sp>
        <p:nvSpPr>
          <p:cNvPr id="157700"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4025465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713A58-4318-4FA8-9C99-DFC2DFEAD94D}" type="slidenum">
              <a:rPr lang="en-GB"/>
              <a:pPr>
                <a:defRPr/>
              </a:pPr>
              <a:t>52</a:t>
            </a:fld>
            <a:endParaRPr lang="en-GB" dirty="0"/>
          </a:p>
        </p:txBody>
      </p:sp>
      <p:sp>
        <p:nvSpPr>
          <p:cNvPr id="157699" name="Rectangle 2"/>
          <p:cNvSpPr>
            <a:spLocks noGrp="1" noRot="1" noChangeAspect="1" noChangeArrowheads="1" noTextEdit="1"/>
          </p:cNvSpPr>
          <p:nvPr>
            <p:ph type="sldImg"/>
          </p:nvPr>
        </p:nvSpPr>
        <p:spPr>
          <a:xfrm>
            <a:off x="1250950" y="696913"/>
            <a:ext cx="4508500" cy="3486150"/>
          </a:xfrm>
          <a:ln/>
        </p:spPr>
      </p:sp>
      <p:sp>
        <p:nvSpPr>
          <p:cNvPr id="157700"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19371992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0365BBD-D7E3-44CC-BC6D-52A3030E66BC}" type="slidenum">
              <a:rPr lang="en-GB"/>
              <a:pPr>
                <a:defRPr/>
              </a:pPr>
              <a:t>53</a:t>
            </a:fld>
            <a:endParaRPr lang="en-GB" dirty="0"/>
          </a:p>
        </p:txBody>
      </p:sp>
      <p:sp>
        <p:nvSpPr>
          <p:cNvPr id="158723" name="Rectangle 2"/>
          <p:cNvSpPr>
            <a:spLocks noGrp="1" noRot="1" noChangeAspect="1" noChangeArrowheads="1" noTextEdit="1"/>
          </p:cNvSpPr>
          <p:nvPr>
            <p:ph type="sldImg"/>
          </p:nvPr>
        </p:nvSpPr>
        <p:spPr>
          <a:xfrm>
            <a:off x="1250950" y="696913"/>
            <a:ext cx="4508500" cy="3486150"/>
          </a:xfrm>
          <a:ln/>
        </p:spPr>
      </p:sp>
      <p:sp>
        <p:nvSpPr>
          <p:cNvPr id="1587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092531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D08D352-492A-4D9D-B085-C741B075CD8A}" type="slidenum">
              <a:rPr lang="en-GB"/>
              <a:pPr>
                <a:defRPr/>
              </a:pPr>
              <a:t>57</a:t>
            </a:fld>
            <a:endParaRPr lang="en-GB" dirty="0"/>
          </a:p>
        </p:txBody>
      </p:sp>
      <p:sp>
        <p:nvSpPr>
          <p:cNvPr id="159747" name="Rectangle 2"/>
          <p:cNvSpPr>
            <a:spLocks noGrp="1" noRot="1" noChangeAspect="1" noChangeArrowheads="1" noTextEdit="1"/>
          </p:cNvSpPr>
          <p:nvPr>
            <p:ph type="sldImg"/>
          </p:nvPr>
        </p:nvSpPr>
        <p:spPr>
          <a:xfrm>
            <a:off x="1250950" y="696913"/>
            <a:ext cx="4508500" cy="3486150"/>
          </a:xfrm>
          <a:ln/>
        </p:spPr>
      </p:sp>
      <p:sp>
        <p:nvSpPr>
          <p:cNvPr id="1597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44791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95D654E-6828-4DDB-99A8-2888EF6DD52A}" type="slidenum">
              <a:rPr lang="en-GB"/>
              <a:pPr>
                <a:defRPr/>
              </a:pPr>
              <a:t>63</a:t>
            </a:fld>
            <a:endParaRPr lang="en-GB" dirty="0"/>
          </a:p>
        </p:txBody>
      </p:sp>
      <p:sp>
        <p:nvSpPr>
          <p:cNvPr id="160771" name="Rectangle 2"/>
          <p:cNvSpPr>
            <a:spLocks noGrp="1" noRot="1" noChangeAspect="1" noChangeArrowheads="1" noTextEdit="1"/>
          </p:cNvSpPr>
          <p:nvPr>
            <p:ph type="sldImg"/>
          </p:nvPr>
        </p:nvSpPr>
        <p:spPr>
          <a:xfrm>
            <a:off x="1244600" y="685800"/>
            <a:ext cx="4533900" cy="3505200"/>
          </a:xfrm>
          <a:ln/>
        </p:spPr>
      </p:sp>
      <p:sp>
        <p:nvSpPr>
          <p:cNvPr id="160772" name="Rectangle 3"/>
          <p:cNvSpPr>
            <a:spLocks noGrp="1" noChangeArrowheads="1"/>
          </p:cNvSpPr>
          <p:nvPr>
            <p:ph type="body" idx="1"/>
          </p:nvPr>
        </p:nvSpPr>
        <p:spPr>
          <a:xfrm>
            <a:off x="960590" y="4418974"/>
            <a:ext cx="5103534" cy="4192931"/>
          </a:xfrm>
          <a:noFill/>
          <a:ln/>
        </p:spPr>
        <p:txBody>
          <a:bodyPr/>
          <a:lstStyle/>
          <a:p>
            <a:pPr eaLnBrk="1" hangingPunct="1"/>
            <a:r>
              <a:rPr lang="en-US" b="1"/>
              <a:t>Picture 1</a:t>
            </a:r>
            <a:endParaRPr lang="en-US"/>
          </a:p>
          <a:p>
            <a:pPr eaLnBrk="1" hangingPunct="1"/>
            <a:r>
              <a:rPr lang="en-US"/>
              <a:t>Skid around wet areas where possible</a:t>
            </a:r>
          </a:p>
          <a:p>
            <a:pPr eaLnBrk="1" hangingPunct="1"/>
            <a:r>
              <a:rPr lang="en-US"/>
              <a:t>Skid wood out of wet draws</a:t>
            </a:r>
          </a:p>
          <a:p>
            <a:pPr eaLnBrk="1" hangingPunct="1"/>
            <a:r>
              <a:rPr lang="en-US"/>
              <a:t>Avoid skidding down the same skid trail</a:t>
            </a:r>
          </a:p>
          <a:p>
            <a:pPr eaLnBrk="1" hangingPunct="1"/>
            <a:r>
              <a:rPr lang="en-US"/>
              <a:t>Where rutting is continuously occurring, move to higher and drier portions of the block.</a:t>
            </a:r>
          </a:p>
          <a:p>
            <a:pPr eaLnBrk="1" hangingPunct="1"/>
            <a:endParaRPr lang="en-US"/>
          </a:p>
          <a:p>
            <a:pPr eaLnBrk="1" hangingPunct="1"/>
            <a:r>
              <a:rPr lang="en-US" b="1"/>
              <a:t>Picture 2</a:t>
            </a:r>
            <a:endParaRPr lang="en-US"/>
          </a:p>
          <a:p>
            <a:pPr eaLnBrk="1" hangingPunct="1"/>
            <a:r>
              <a:rPr lang="en-US"/>
              <a:t>disperse the skidding where ground conditions are dry </a:t>
            </a:r>
          </a:p>
        </p:txBody>
      </p:sp>
    </p:spTree>
    <p:extLst>
      <p:ext uri="{BB962C8B-B14F-4D97-AF65-F5344CB8AC3E}">
        <p14:creationId xmlns:p14="http://schemas.microsoft.com/office/powerpoint/2010/main" val="17520007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44FE54-94E5-4396-ACCA-814B70DA581C}" type="slidenum">
              <a:rPr lang="en-GB"/>
              <a:pPr>
                <a:defRPr/>
              </a:pPr>
              <a:t>64</a:t>
            </a:fld>
            <a:endParaRPr lang="en-GB" dirty="0"/>
          </a:p>
        </p:txBody>
      </p:sp>
      <p:sp>
        <p:nvSpPr>
          <p:cNvPr id="161795" name="Rectangle 2"/>
          <p:cNvSpPr>
            <a:spLocks noGrp="1" noRot="1" noChangeAspect="1" noChangeArrowheads="1" noTextEdit="1"/>
          </p:cNvSpPr>
          <p:nvPr>
            <p:ph type="sldImg"/>
          </p:nvPr>
        </p:nvSpPr>
        <p:spPr>
          <a:xfrm>
            <a:off x="1244600" y="685800"/>
            <a:ext cx="4533900" cy="3505200"/>
          </a:xfrm>
          <a:ln/>
        </p:spPr>
      </p:sp>
      <p:sp>
        <p:nvSpPr>
          <p:cNvPr id="161796" name="Rectangle 3"/>
          <p:cNvSpPr>
            <a:spLocks noGrp="1" noChangeArrowheads="1"/>
          </p:cNvSpPr>
          <p:nvPr>
            <p:ph type="body" idx="1"/>
          </p:nvPr>
        </p:nvSpPr>
        <p:spPr>
          <a:xfrm>
            <a:off x="960590" y="4418974"/>
            <a:ext cx="5103534" cy="4192931"/>
          </a:xfrm>
          <a:noFill/>
          <a:ln/>
        </p:spPr>
        <p:txBody>
          <a:bodyPr/>
          <a:lstStyle/>
          <a:p>
            <a:pPr eaLnBrk="1" hangingPunct="1"/>
            <a:r>
              <a:rPr lang="en-US" b="1"/>
              <a:t>Picture 1</a:t>
            </a:r>
            <a:endParaRPr lang="en-US"/>
          </a:p>
          <a:p>
            <a:pPr eaLnBrk="1" hangingPunct="1"/>
            <a:r>
              <a:rPr lang="en-US"/>
              <a:t>Where wet areas require crossings use only one crossing</a:t>
            </a:r>
          </a:p>
          <a:p>
            <a:pPr eaLnBrk="1" hangingPunct="1"/>
            <a:r>
              <a:rPr lang="en-US"/>
              <a:t> Use non-merchantable wood to corduroy across wet areas. Skid across wet areas only on these crossings.</a:t>
            </a:r>
          </a:p>
          <a:p>
            <a:pPr eaLnBrk="1" hangingPunct="1"/>
            <a:endParaRPr lang="en-US"/>
          </a:p>
          <a:p>
            <a:pPr eaLnBrk="1" hangingPunct="1"/>
            <a:endParaRPr lang="en-US"/>
          </a:p>
          <a:p>
            <a:pPr eaLnBrk="1" hangingPunct="1"/>
            <a:r>
              <a:rPr lang="en-US" b="1"/>
              <a:t>Picture 2</a:t>
            </a:r>
            <a:endParaRPr lang="en-US"/>
          </a:p>
          <a:p>
            <a:pPr eaLnBrk="1" hangingPunct="1"/>
            <a:r>
              <a:rPr lang="en-US"/>
              <a:t>Again disperse the skidding. Do not use the same skid trails all the time.</a:t>
            </a:r>
          </a:p>
          <a:p>
            <a:pPr eaLnBrk="1" hangingPunct="1"/>
            <a:endParaRPr lang="en-US"/>
          </a:p>
        </p:txBody>
      </p:sp>
    </p:spTree>
    <p:extLst>
      <p:ext uri="{BB962C8B-B14F-4D97-AF65-F5344CB8AC3E}">
        <p14:creationId xmlns:p14="http://schemas.microsoft.com/office/powerpoint/2010/main" val="2806781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1FF75E1-A118-4D33-A491-F81FAD538CDC}" type="slidenum">
              <a:rPr lang="en-GB"/>
              <a:pPr>
                <a:defRPr/>
              </a:pPr>
              <a:t>65</a:t>
            </a:fld>
            <a:endParaRPr lang="en-GB" dirty="0"/>
          </a:p>
        </p:txBody>
      </p:sp>
      <p:sp>
        <p:nvSpPr>
          <p:cNvPr id="162819" name="Rectangle 2"/>
          <p:cNvSpPr>
            <a:spLocks noGrp="1" noRot="1" noChangeAspect="1" noChangeArrowheads="1" noTextEdit="1"/>
          </p:cNvSpPr>
          <p:nvPr>
            <p:ph type="sldImg"/>
          </p:nvPr>
        </p:nvSpPr>
        <p:spPr>
          <a:xfrm>
            <a:off x="1244600" y="685800"/>
            <a:ext cx="4533900" cy="3505200"/>
          </a:xfrm>
          <a:ln/>
        </p:spPr>
      </p:sp>
      <p:sp>
        <p:nvSpPr>
          <p:cNvPr id="162820" name="Rectangle 3"/>
          <p:cNvSpPr>
            <a:spLocks noGrp="1" noChangeArrowheads="1"/>
          </p:cNvSpPr>
          <p:nvPr>
            <p:ph type="body" idx="1"/>
          </p:nvPr>
        </p:nvSpPr>
        <p:spPr>
          <a:xfrm>
            <a:off x="960590" y="4418974"/>
            <a:ext cx="5103534" cy="4192931"/>
          </a:xfrm>
          <a:noFill/>
          <a:ln/>
        </p:spPr>
        <p:txBody>
          <a:bodyPr/>
          <a:lstStyle/>
          <a:p>
            <a:pPr eaLnBrk="1" hangingPunct="1">
              <a:buFontTx/>
              <a:buChar char="•"/>
            </a:pPr>
            <a:r>
              <a:rPr lang="en-US"/>
              <a:t>Pile debris outside of wet areas, draws, and watercourses. The debris limits the regeneration in these very productive areas.</a:t>
            </a:r>
          </a:p>
          <a:p>
            <a:pPr eaLnBrk="1" hangingPunct="1">
              <a:buFontTx/>
              <a:buChar char="•"/>
            </a:pPr>
            <a:r>
              <a:rPr lang="en-US"/>
              <a:t>Make large piles rather than many small piles.</a:t>
            </a:r>
          </a:p>
          <a:p>
            <a:pPr eaLnBrk="1" hangingPunct="1"/>
            <a:endParaRPr lang="en-US"/>
          </a:p>
          <a:p>
            <a:pPr eaLnBrk="1" hangingPunct="1"/>
            <a:endParaRPr lang="en-US"/>
          </a:p>
          <a:p>
            <a:pPr eaLnBrk="1" hangingPunct="1">
              <a:buFontTx/>
              <a:buChar char="•"/>
            </a:pPr>
            <a:r>
              <a:rPr lang="en-US"/>
              <a:t>It is illegal to place any type of debris into a watercourse without government approval.</a:t>
            </a:r>
          </a:p>
        </p:txBody>
      </p:sp>
    </p:spTree>
    <p:extLst>
      <p:ext uri="{BB962C8B-B14F-4D97-AF65-F5344CB8AC3E}">
        <p14:creationId xmlns:p14="http://schemas.microsoft.com/office/powerpoint/2010/main" val="1829367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5C9095F-785D-4A3D-B6A3-E405AC1533E2}" type="slidenum">
              <a:rPr lang="en-GB"/>
              <a:pPr>
                <a:defRPr/>
              </a:pPr>
              <a:t>67</a:t>
            </a:fld>
            <a:endParaRPr lang="en-GB" dirty="0"/>
          </a:p>
        </p:txBody>
      </p:sp>
      <p:sp>
        <p:nvSpPr>
          <p:cNvPr id="163843" name="Rectangle 2"/>
          <p:cNvSpPr>
            <a:spLocks noGrp="1" noRot="1" noChangeAspect="1" noChangeArrowheads="1" noTextEdit="1"/>
          </p:cNvSpPr>
          <p:nvPr>
            <p:ph type="sldImg"/>
          </p:nvPr>
        </p:nvSpPr>
        <p:spPr>
          <a:xfrm>
            <a:off x="1244600" y="685800"/>
            <a:ext cx="4533900" cy="3505200"/>
          </a:xfrm>
          <a:ln/>
        </p:spPr>
      </p:sp>
      <p:sp>
        <p:nvSpPr>
          <p:cNvPr id="163844" name="Rectangle 3"/>
          <p:cNvSpPr>
            <a:spLocks noGrp="1" noChangeArrowheads="1"/>
          </p:cNvSpPr>
          <p:nvPr>
            <p:ph type="body" idx="1"/>
          </p:nvPr>
        </p:nvSpPr>
        <p:spPr>
          <a:xfrm>
            <a:off x="960590" y="4418974"/>
            <a:ext cx="5103534" cy="4192931"/>
          </a:xfrm>
          <a:noFill/>
          <a:ln/>
        </p:spPr>
        <p:txBody>
          <a:bodyPr/>
          <a:lstStyle/>
          <a:p>
            <a:pPr eaLnBrk="1" hangingPunct="1">
              <a:buFontTx/>
              <a:buChar char="•"/>
            </a:pPr>
            <a:r>
              <a:rPr lang="en-US"/>
              <a:t>Pile debris outside of wet areas, draws, and watercourses. The debris limits the regeneration in these very productive areas.</a:t>
            </a:r>
          </a:p>
          <a:p>
            <a:pPr eaLnBrk="1" hangingPunct="1">
              <a:buFontTx/>
              <a:buChar char="•"/>
            </a:pPr>
            <a:r>
              <a:rPr lang="en-US"/>
              <a:t>Make large piles rather than many small piles.</a:t>
            </a:r>
          </a:p>
          <a:p>
            <a:pPr eaLnBrk="1" hangingPunct="1"/>
            <a:endParaRPr lang="en-US"/>
          </a:p>
          <a:p>
            <a:pPr eaLnBrk="1" hangingPunct="1"/>
            <a:endParaRPr lang="en-US"/>
          </a:p>
          <a:p>
            <a:pPr eaLnBrk="1" hangingPunct="1">
              <a:buFontTx/>
              <a:buChar char="•"/>
            </a:pPr>
            <a:r>
              <a:rPr lang="en-US"/>
              <a:t>It is illegal to place any type of debris into a watercourse without government approval.</a:t>
            </a:r>
          </a:p>
        </p:txBody>
      </p:sp>
    </p:spTree>
    <p:extLst>
      <p:ext uri="{BB962C8B-B14F-4D97-AF65-F5344CB8AC3E}">
        <p14:creationId xmlns:p14="http://schemas.microsoft.com/office/powerpoint/2010/main" val="3634346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7FB694A-2EC0-4CC4-86BD-9663534AEE55}" type="slidenum">
              <a:rPr lang="en-GB"/>
              <a:pPr>
                <a:defRPr/>
              </a:pPr>
              <a:t>68</a:t>
            </a:fld>
            <a:endParaRPr lang="en-GB" dirty="0"/>
          </a:p>
        </p:txBody>
      </p:sp>
      <p:sp>
        <p:nvSpPr>
          <p:cNvPr id="164867" name="Rectangle 2"/>
          <p:cNvSpPr>
            <a:spLocks noGrp="1" noRot="1" noChangeAspect="1" noChangeArrowheads="1" noTextEdit="1"/>
          </p:cNvSpPr>
          <p:nvPr>
            <p:ph type="sldImg"/>
          </p:nvPr>
        </p:nvSpPr>
        <p:spPr>
          <a:xfrm>
            <a:off x="1244600" y="685800"/>
            <a:ext cx="4533900" cy="3505200"/>
          </a:xfrm>
          <a:ln/>
        </p:spPr>
      </p:sp>
      <p:sp>
        <p:nvSpPr>
          <p:cNvPr id="164868" name="Rectangle 3"/>
          <p:cNvSpPr>
            <a:spLocks noGrp="1" noChangeArrowheads="1"/>
          </p:cNvSpPr>
          <p:nvPr>
            <p:ph type="body" idx="1"/>
          </p:nvPr>
        </p:nvSpPr>
        <p:spPr>
          <a:xfrm>
            <a:off x="960590" y="4418974"/>
            <a:ext cx="5103534" cy="4192931"/>
          </a:xfrm>
          <a:noFill/>
          <a:ln/>
        </p:spPr>
        <p:txBody>
          <a:bodyPr/>
          <a:lstStyle/>
          <a:p>
            <a:pPr eaLnBrk="1" hangingPunct="1"/>
            <a:r>
              <a:rPr lang="en-US" sz="1600" b="1" dirty="0"/>
              <a:t>Do </a:t>
            </a:r>
            <a:r>
              <a:rPr lang="en-US" sz="1600" b="1" dirty="0">
                <a:solidFill>
                  <a:srgbClr val="CC3300"/>
                </a:solidFill>
              </a:rPr>
              <a:t>NOT</a:t>
            </a:r>
            <a:r>
              <a:rPr lang="en-US" sz="1600" b="1" dirty="0"/>
              <a:t> cross falling boundary</a:t>
            </a:r>
            <a:r>
              <a:rPr lang="en-US" dirty="0"/>
              <a:t> into adjacent timber, or plantations</a:t>
            </a:r>
            <a:endParaRPr lang="en-US" sz="1600" b="1" dirty="0"/>
          </a:p>
          <a:p>
            <a:pPr eaLnBrk="1" hangingPunct="1"/>
            <a:r>
              <a:rPr lang="en-US" sz="1600" b="1" dirty="0"/>
              <a:t>fall trees away from watercourses</a:t>
            </a:r>
            <a:r>
              <a:rPr lang="en-US" sz="1600" dirty="0"/>
              <a:t> </a:t>
            </a:r>
            <a:r>
              <a:rPr lang="en-US" dirty="0"/>
              <a:t>to prevent wood and debris from entering the stream as well as assist skidding away from the watercourse </a:t>
            </a:r>
            <a:endParaRPr lang="en-US" sz="1600" b="1" dirty="0"/>
          </a:p>
          <a:p>
            <a:pPr eaLnBrk="1" hangingPunct="1"/>
            <a:r>
              <a:rPr lang="en-US" sz="1600" b="1" dirty="0"/>
              <a:t>fall trees to allow easy skidding away from wet draws - </a:t>
            </a:r>
            <a:r>
              <a:rPr lang="en-US" dirty="0"/>
              <a:t>ensure trees are felled to prevent skidders from getting stuck or causing excessive soil disturbance in wet areas, draws</a:t>
            </a:r>
          </a:p>
          <a:p>
            <a:pPr eaLnBrk="1" hangingPunct="1"/>
            <a:r>
              <a:rPr lang="en-US" sz="1600" b="1" dirty="0"/>
              <a:t>reach into and fall trees out of wet areas</a:t>
            </a:r>
            <a:r>
              <a:rPr lang="en-US" dirty="0"/>
              <a:t> - reduce rutting and compaction by limiting the amount of equipment movement in wet areas</a:t>
            </a:r>
            <a:endParaRPr lang="en-US" sz="1600" b="1" dirty="0"/>
          </a:p>
          <a:p>
            <a:pPr eaLnBrk="1" hangingPunct="1"/>
            <a:r>
              <a:rPr lang="en-US" sz="1600" b="1" dirty="0"/>
              <a:t>leave ribbons standing </a:t>
            </a:r>
            <a:r>
              <a:rPr lang="en-US" dirty="0"/>
              <a:t>- ensure the trees with ribbons tied to them are left standing for future reference</a:t>
            </a:r>
            <a:r>
              <a:rPr lang="en-US" sz="1600" b="1" dirty="0"/>
              <a:t> </a:t>
            </a:r>
            <a:endParaRPr lang="en-US" dirty="0"/>
          </a:p>
        </p:txBody>
      </p:sp>
    </p:spTree>
    <p:extLst>
      <p:ext uri="{BB962C8B-B14F-4D97-AF65-F5344CB8AC3E}">
        <p14:creationId xmlns:p14="http://schemas.microsoft.com/office/powerpoint/2010/main" val="3621548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88A29C-6932-4694-9DC9-1193DC72E7E3}" type="slidenum">
              <a:rPr lang="en-GB"/>
              <a:pPr>
                <a:defRPr/>
              </a:pPr>
              <a:t>10</a:t>
            </a:fld>
            <a:endParaRPr lang="en-GB" dirty="0"/>
          </a:p>
        </p:txBody>
      </p:sp>
      <p:sp>
        <p:nvSpPr>
          <p:cNvPr id="135171" name="Rectangle 2"/>
          <p:cNvSpPr>
            <a:spLocks noGrp="1" noRot="1" noChangeAspect="1" noChangeArrowheads="1" noTextEdit="1"/>
          </p:cNvSpPr>
          <p:nvPr>
            <p:ph type="sldImg"/>
          </p:nvPr>
        </p:nvSpPr>
        <p:spPr>
          <a:xfrm>
            <a:off x="1250950" y="696913"/>
            <a:ext cx="4508500" cy="3486150"/>
          </a:xfrm>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p>
        </p:txBody>
      </p:sp>
    </p:spTree>
    <p:extLst>
      <p:ext uri="{BB962C8B-B14F-4D97-AF65-F5344CB8AC3E}">
        <p14:creationId xmlns:p14="http://schemas.microsoft.com/office/powerpoint/2010/main" val="40188747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278327E-B611-47A5-A54E-D17ED92EE751}" type="slidenum">
              <a:rPr lang="en-GB"/>
              <a:pPr>
                <a:defRPr/>
              </a:pPr>
              <a:t>69</a:t>
            </a:fld>
            <a:endParaRPr lang="en-GB" dirty="0"/>
          </a:p>
        </p:txBody>
      </p:sp>
      <p:sp>
        <p:nvSpPr>
          <p:cNvPr id="165891" name="Rectangle 2"/>
          <p:cNvSpPr>
            <a:spLocks noGrp="1" noRot="1" noChangeAspect="1" noChangeArrowheads="1" noTextEdit="1"/>
          </p:cNvSpPr>
          <p:nvPr>
            <p:ph type="sldImg"/>
          </p:nvPr>
        </p:nvSpPr>
        <p:spPr>
          <a:xfrm>
            <a:off x="1244600" y="685800"/>
            <a:ext cx="4533900" cy="3505200"/>
          </a:xfrm>
          <a:ln/>
        </p:spPr>
      </p:sp>
      <p:sp>
        <p:nvSpPr>
          <p:cNvPr id="165892" name="Rectangle 3"/>
          <p:cNvSpPr>
            <a:spLocks noGrp="1" noChangeArrowheads="1"/>
          </p:cNvSpPr>
          <p:nvPr>
            <p:ph type="body" idx="1"/>
          </p:nvPr>
        </p:nvSpPr>
        <p:spPr>
          <a:xfrm>
            <a:off x="960590" y="4418974"/>
            <a:ext cx="5103534" cy="4192931"/>
          </a:xfrm>
          <a:noFill/>
          <a:ln/>
        </p:spPr>
        <p:txBody>
          <a:bodyPr/>
          <a:lstStyle/>
          <a:p>
            <a:pPr eaLnBrk="1" hangingPunct="1"/>
            <a:r>
              <a:rPr lang="en-US" sz="1600" b="1" dirty="0"/>
              <a:t>Avoid skidding through wet areas and draws - </a:t>
            </a:r>
            <a:r>
              <a:rPr lang="en-US" dirty="0"/>
              <a:t>limit the amount of skidding through wet areas and draws, try to skid around these areas..</a:t>
            </a:r>
          </a:p>
          <a:p>
            <a:pPr eaLnBrk="1" hangingPunct="1"/>
            <a:r>
              <a:rPr lang="en-US" sz="1600" b="1" dirty="0"/>
              <a:t>Place corduroy in draws and wet areas to minimize soil damage from repeated crossings. </a:t>
            </a:r>
            <a:r>
              <a:rPr lang="en-US" dirty="0"/>
              <a:t>Where crossings are required, place corduroy on the ground and drive machine over corduroy</a:t>
            </a:r>
            <a:endParaRPr lang="en-US" sz="1600" b="1" dirty="0"/>
          </a:p>
          <a:p>
            <a:pPr eaLnBrk="1" hangingPunct="1"/>
            <a:r>
              <a:rPr lang="en-US" sz="1600" b="1" dirty="0"/>
              <a:t>Carry back debris and place on the skid trail to reduce rutting</a:t>
            </a:r>
            <a:r>
              <a:rPr lang="en-US" dirty="0"/>
              <a:t> - Use the skidder to carry back debris out onto the block. Place debris where there is a potential to cause rutting. </a:t>
            </a:r>
            <a:endParaRPr lang="en-US" sz="1600" b="1" dirty="0"/>
          </a:p>
          <a:p>
            <a:pPr eaLnBrk="1" hangingPunct="1"/>
            <a:r>
              <a:rPr lang="en-US" sz="1600" b="1" dirty="0"/>
              <a:t>Skid on high dry ground </a:t>
            </a:r>
            <a:r>
              <a:rPr lang="en-US" dirty="0"/>
              <a:t>- locate skid trails and main skidding routes on high dry ground. Locate on high dry, rocky sites where possible.</a:t>
            </a:r>
            <a:endParaRPr lang="en-US" sz="1600" b="1" dirty="0"/>
          </a:p>
          <a:p>
            <a:pPr eaLnBrk="1" hangingPunct="1"/>
            <a:r>
              <a:rPr lang="en-US" sz="1600" b="1" dirty="0"/>
              <a:t>Skid out from and go around wet areas where possible</a:t>
            </a:r>
            <a:r>
              <a:rPr lang="en-US" dirty="0"/>
              <a:t> - plan skid patterns to go around as many wet areas as possible. Avoid crossing wet areas repeatedly.</a:t>
            </a:r>
            <a:endParaRPr lang="en-US" sz="1600" b="1" dirty="0"/>
          </a:p>
        </p:txBody>
      </p:sp>
    </p:spTree>
    <p:extLst>
      <p:ext uri="{BB962C8B-B14F-4D97-AF65-F5344CB8AC3E}">
        <p14:creationId xmlns:p14="http://schemas.microsoft.com/office/powerpoint/2010/main" val="12460053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See Scaling Manual under </a:t>
            </a:r>
            <a:r>
              <a:rPr lang="en-US"/>
              <a:t>wasteful Practices </a:t>
            </a:r>
            <a:r>
              <a:rPr lang="en-US" dirty="0"/>
              <a:t>page 91 and 92</a:t>
            </a:r>
          </a:p>
          <a:p>
            <a:r>
              <a:rPr lang="en-US" dirty="0"/>
              <a:t>10 cm DOB is 9-11 cm class </a:t>
            </a:r>
          </a:p>
        </p:txBody>
      </p:sp>
      <p:sp>
        <p:nvSpPr>
          <p:cNvPr id="4" name="Slide Number Placeholder 3"/>
          <p:cNvSpPr>
            <a:spLocks noGrp="1"/>
          </p:cNvSpPr>
          <p:nvPr>
            <p:ph type="sldNum" sz="quarter" idx="10"/>
          </p:nvPr>
        </p:nvSpPr>
        <p:spPr/>
        <p:txBody>
          <a:bodyPr/>
          <a:lstStyle/>
          <a:p>
            <a:pPr>
              <a:defRPr/>
            </a:pPr>
            <a:fld id="{B46A15B8-4832-428C-A845-A77F9F46F4B7}" type="slidenum">
              <a:rPr lang="en-GB" smtClean="0"/>
              <a:pPr>
                <a:defRPr/>
              </a:pPr>
              <a:t>70</a:t>
            </a:fld>
            <a:endParaRPr lang="en-GB" dirty="0"/>
          </a:p>
        </p:txBody>
      </p:sp>
    </p:spTree>
    <p:extLst>
      <p:ext uri="{BB962C8B-B14F-4D97-AF65-F5344CB8AC3E}">
        <p14:creationId xmlns:p14="http://schemas.microsoft.com/office/powerpoint/2010/main" val="3954557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629D1B-4A0A-4FBC-B7D7-6DA871D05410}" type="slidenum">
              <a:rPr lang="en-GB"/>
              <a:pPr>
                <a:defRPr/>
              </a:pPr>
              <a:t>76</a:t>
            </a:fld>
            <a:endParaRPr lang="en-GB" dirty="0"/>
          </a:p>
        </p:txBody>
      </p:sp>
      <p:sp>
        <p:nvSpPr>
          <p:cNvPr id="166915" name="Rectangle 2"/>
          <p:cNvSpPr>
            <a:spLocks noGrp="1" noRot="1" noChangeAspect="1" noChangeArrowheads="1" noTextEdit="1"/>
          </p:cNvSpPr>
          <p:nvPr>
            <p:ph type="sldImg"/>
          </p:nvPr>
        </p:nvSpPr>
        <p:spPr>
          <a:xfrm>
            <a:off x="1244600" y="685800"/>
            <a:ext cx="4533900" cy="3505200"/>
          </a:xfrm>
          <a:ln/>
        </p:spPr>
      </p:sp>
      <p:sp>
        <p:nvSpPr>
          <p:cNvPr id="166916" name="Rectangle 3"/>
          <p:cNvSpPr>
            <a:spLocks noGrp="1" noChangeArrowheads="1"/>
          </p:cNvSpPr>
          <p:nvPr>
            <p:ph type="body" idx="1"/>
          </p:nvPr>
        </p:nvSpPr>
        <p:spPr>
          <a:xfrm>
            <a:off x="960590" y="4418974"/>
            <a:ext cx="5103534" cy="4192931"/>
          </a:xfrm>
          <a:noFill/>
          <a:ln/>
        </p:spPr>
        <p:txBody>
          <a:bodyPr/>
          <a:lstStyle/>
          <a:p>
            <a:pPr eaLnBrk="1" hangingPunct="1"/>
            <a:r>
              <a:rPr lang="en-US" sz="1600" b="1" dirty="0"/>
              <a:t>Pick-up all pieces of wood</a:t>
            </a:r>
            <a:r>
              <a:rPr lang="en-US" sz="1400" dirty="0"/>
              <a:t> - </a:t>
            </a:r>
            <a:r>
              <a:rPr lang="en-US" dirty="0"/>
              <a:t>ensure no merchantable wood is left on the landing / road side.</a:t>
            </a:r>
            <a:r>
              <a:rPr lang="en-US" sz="1400" dirty="0"/>
              <a:t> </a:t>
            </a:r>
            <a:endParaRPr lang="en-US" sz="1600" b="1" dirty="0"/>
          </a:p>
          <a:p>
            <a:pPr eaLnBrk="1" hangingPunct="1"/>
            <a:r>
              <a:rPr lang="en-US" sz="1600" b="1" dirty="0"/>
              <a:t>keep wood on landing - </a:t>
            </a:r>
            <a:r>
              <a:rPr lang="en-US" dirty="0"/>
              <a:t>keep wood on the landing area. Do not push debris into standing timber, or outside of the block boundaries or road right-of-ways,</a:t>
            </a:r>
            <a:endParaRPr lang="en-US" sz="1600" b="1" dirty="0"/>
          </a:p>
          <a:p>
            <a:pPr eaLnBrk="1" hangingPunct="1"/>
            <a:r>
              <a:rPr lang="en-US" sz="1600" b="1" dirty="0"/>
              <a:t>don’t put dirt or snow into the piles </a:t>
            </a:r>
            <a:r>
              <a:rPr lang="en-US" dirty="0"/>
              <a:t>- to have a good burn, piles need to be free of any dirt or snow.</a:t>
            </a:r>
            <a:endParaRPr lang="en-US" sz="1600" b="1" dirty="0"/>
          </a:p>
          <a:p>
            <a:pPr eaLnBrk="1" hangingPunct="1"/>
            <a:r>
              <a:rPr lang="en-US" sz="1600" b="1" dirty="0"/>
              <a:t>Skid chipper debris back into cut-over where required.</a:t>
            </a:r>
            <a:r>
              <a:rPr lang="en-US" dirty="0"/>
              <a:t> - where required skid chipper debris back into the cut-over. Spread the debris evenly and not greater than 20cm deep. Do not impede the regeneration.</a:t>
            </a:r>
          </a:p>
        </p:txBody>
      </p:sp>
    </p:spTree>
    <p:extLst>
      <p:ext uri="{BB962C8B-B14F-4D97-AF65-F5344CB8AC3E}">
        <p14:creationId xmlns:p14="http://schemas.microsoft.com/office/powerpoint/2010/main" val="24830846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E427B5-7363-4446-BD1C-8B21436DF14A}" type="slidenum">
              <a:rPr lang="en-GB"/>
              <a:pPr>
                <a:defRPr/>
              </a:pPr>
              <a:t>77</a:t>
            </a:fld>
            <a:endParaRPr lang="en-GB" dirty="0"/>
          </a:p>
        </p:txBody>
      </p:sp>
      <p:sp>
        <p:nvSpPr>
          <p:cNvPr id="167939" name="Rectangle 2"/>
          <p:cNvSpPr>
            <a:spLocks noGrp="1" noRot="1" noChangeAspect="1" noChangeArrowheads="1" noTextEdit="1"/>
          </p:cNvSpPr>
          <p:nvPr>
            <p:ph type="sldImg"/>
          </p:nvPr>
        </p:nvSpPr>
        <p:spPr>
          <a:xfrm>
            <a:off x="1250950" y="696913"/>
            <a:ext cx="4508500" cy="3486150"/>
          </a:xfrm>
          <a:ln/>
        </p:spPr>
      </p:sp>
      <p:sp>
        <p:nvSpPr>
          <p:cNvPr id="167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313624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5A0D92-D518-4248-953A-A10C9F909677}" type="slidenum">
              <a:rPr lang="en-GB"/>
              <a:pPr>
                <a:defRPr/>
              </a:pPr>
              <a:t>79</a:t>
            </a:fld>
            <a:endParaRPr lang="en-GB" dirty="0"/>
          </a:p>
        </p:txBody>
      </p:sp>
      <p:sp>
        <p:nvSpPr>
          <p:cNvPr id="169987" name="Rectangle 2"/>
          <p:cNvSpPr>
            <a:spLocks noGrp="1" noRot="1" noChangeAspect="1" noChangeArrowheads="1" noTextEdit="1"/>
          </p:cNvSpPr>
          <p:nvPr>
            <p:ph type="sldImg"/>
          </p:nvPr>
        </p:nvSpPr>
        <p:spPr>
          <a:xfrm>
            <a:off x="1250950" y="696913"/>
            <a:ext cx="4508500" cy="3486150"/>
          </a:xfrm>
          <a:ln/>
        </p:spPr>
      </p:sp>
      <p:sp>
        <p:nvSpPr>
          <p:cNvPr id="169988"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29826196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6DE5639-0AB0-4011-87C2-71BBFE657673}" type="slidenum">
              <a:rPr lang="en-GB"/>
              <a:pPr>
                <a:defRPr/>
              </a:pPr>
              <a:t>83</a:t>
            </a:fld>
            <a:endParaRPr lang="en-GB" dirty="0"/>
          </a:p>
        </p:txBody>
      </p:sp>
      <p:sp>
        <p:nvSpPr>
          <p:cNvPr id="171011" name="Rectangle 2"/>
          <p:cNvSpPr>
            <a:spLocks noGrp="1" noRot="1" noChangeAspect="1" noChangeArrowheads="1" noTextEdit="1"/>
          </p:cNvSpPr>
          <p:nvPr>
            <p:ph type="sldImg"/>
          </p:nvPr>
        </p:nvSpPr>
        <p:spPr>
          <a:xfrm>
            <a:off x="1244600" y="685800"/>
            <a:ext cx="4533900" cy="3505200"/>
          </a:xfrm>
          <a:ln/>
        </p:spPr>
      </p:sp>
      <p:sp>
        <p:nvSpPr>
          <p:cNvPr id="171012" name="Rectangle 3"/>
          <p:cNvSpPr>
            <a:spLocks noGrp="1" noChangeArrowheads="1"/>
          </p:cNvSpPr>
          <p:nvPr>
            <p:ph type="body" idx="1"/>
          </p:nvPr>
        </p:nvSpPr>
        <p:spPr>
          <a:xfrm>
            <a:off x="960590" y="4418974"/>
            <a:ext cx="5103534" cy="4192931"/>
          </a:xfrm>
          <a:noFill/>
          <a:ln/>
        </p:spPr>
        <p:txBody>
          <a:bodyPr/>
          <a:lstStyle/>
          <a:p>
            <a:pPr eaLnBrk="1" hangingPunct="1"/>
            <a:endParaRPr lang="en-US"/>
          </a:p>
        </p:txBody>
      </p:sp>
    </p:spTree>
    <p:extLst>
      <p:ext uri="{BB962C8B-B14F-4D97-AF65-F5344CB8AC3E}">
        <p14:creationId xmlns:p14="http://schemas.microsoft.com/office/powerpoint/2010/main" val="13793365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EFD941-3A08-401F-97F5-76BF97BE61A8}" type="slidenum">
              <a:rPr lang="en-GB"/>
              <a:pPr>
                <a:defRPr/>
              </a:pPr>
              <a:t>84</a:t>
            </a:fld>
            <a:endParaRPr lang="en-GB" dirty="0"/>
          </a:p>
        </p:txBody>
      </p:sp>
      <p:sp>
        <p:nvSpPr>
          <p:cNvPr id="172035" name="Rectangle 2"/>
          <p:cNvSpPr>
            <a:spLocks noGrp="1" noRot="1" noChangeAspect="1" noChangeArrowheads="1" noTextEdit="1"/>
          </p:cNvSpPr>
          <p:nvPr>
            <p:ph type="sldImg"/>
          </p:nvPr>
        </p:nvSpPr>
        <p:spPr>
          <a:xfrm>
            <a:off x="1244600" y="685800"/>
            <a:ext cx="4533900" cy="3505200"/>
          </a:xfrm>
          <a:ln/>
        </p:spPr>
      </p:sp>
      <p:sp>
        <p:nvSpPr>
          <p:cNvPr id="172036" name="Rectangle 3"/>
          <p:cNvSpPr>
            <a:spLocks noGrp="1" noChangeArrowheads="1"/>
          </p:cNvSpPr>
          <p:nvPr>
            <p:ph type="body" idx="1"/>
          </p:nvPr>
        </p:nvSpPr>
        <p:spPr>
          <a:xfrm>
            <a:off x="960590" y="4418974"/>
            <a:ext cx="5103534" cy="4192931"/>
          </a:xfrm>
          <a:noFill/>
          <a:ln/>
        </p:spPr>
        <p:txBody>
          <a:bodyPr/>
          <a:lstStyle/>
          <a:p>
            <a:pPr eaLnBrk="1" hangingPunct="1"/>
            <a:endParaRPr lang="en-US"/>
          </a:p>
        </p:txBody>
      </p:sp>
    </p:spTree>
    <p:extLst>
      <p:ext uri="{BB962C8B-B14F-4D97-AF65-F5344CB8AC3E}">
        <p14:creationId xmlns:p14="http://schemas.microsoft.com/office/powerpoint/2010/main" val="6280874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D59CCA8-4299-4503-AC66-DA1B9A45BD8C}" type="slidenum">
              <a:rPr lang="en-GB"/>
              <a:pPr>
                <a:defRPr/>
              </a:pPr>
              <a:t>86</a:t>
            </a:fld>
            <a:endParaRPr lang="en-GB" dirty="0"/>
          </a:p>
        </p:txBody>
      </p:sp>
      <p:sp>
        <p:nvSpPr>
          <p:cNvPr id="173059" name="Rectangle 2"/>
          <p:cNvSpPr>
            <a:spLocks noGrp="1" noRot="1" noChangeAspect="1" noChangeArrowheads="1" noTextEdit="1"/>
          </p:cNvSpPr>
          <p:nvPr>
            <p:ph type="sldImg"/>
          </p:nvPr>
        </p:nvSpPr>
        <p:spPr>
          <a:xfrm>
            <a:off x="1250950" y="696913"/>
            <a:ext cx="4508500" cy="3486150"/>
          </a:xfrm>
          <a:ln/>
        </p:spPr>
      </p:sp>
      <p:sp>
        <p:nvSpPr>
          <p:cNvPr id="1730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0581205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B80015B-A47A-49BC-9BCF-0B9B0264B2BB}" type="slidenum">
              <a:rPr lang="en-GB"/>
              <a:pPr>
                <a:defRPr/>
              </a:pPr>
              <a:t>88</a:t>
            </a:fld>
            <a:endParaRPr lang="en-GB" dirty="0"/>
          </a:p>
        </p:txBody>
      </p:sp>
      <p:sp>
        <p:nvSpPr>
          <p:cNvPr id="175107" name="Rectangle 2"/>
          <p:cNvSpPr>
            <a:spLocks noGrp="1" noRot="1" noChangeAspect="1" noChangeArrowheads="1" noTextEdit="1"/>
          </p:cNvSpPr>
          <p:nvPr>
            <p:ph type="sldImg"/>
          </p:nvPr>
        </p:nvSpPr>
        <p:spPr>
          <a:xfrm>
            <a:off x="1250950" y="696913"/>
            <a:ext cx="4508500" cy="3486150"/>
          </a:xfrm>
          <a:ln/>
        </p:spPr>
      </p:sp>
      <p:sp>
        <p:nvSpPr>
          <p:cNvPr id="175108"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42353942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0A481D-6DA0-44A0-87CB-75550209F5C7}" type="slidenum">
              <a:rPr lang="en-GB"/>
              <a:pPr>
                <a:defRPr/>
              </a:pPr>
              <a:t>91</a:t>
            </a:fld>
            <a:endParaRPr lang="en-GB" dirty="0"/>
          </a:p>
        </p:txBody>
      </p:sp>
      <p:sp>
        <p:nvSpPr>
          <p:cNvPr id="176131" name="Rectangle 2"/>
          <p:cNvSpPr>
            <a:spLocks noGrp="1" noRot="1" noChangeAspect="1" noChangeArrowheads="1" noTextEdit="1"/>
          </p:cNvSpPr>
          <p:nvPr>
            <p:ph type="sldImg"/>
          </p:nvPr>
        </p:nvSpPr>
        <p:spPr>
          <a:xfrm>
            <a:off x="1244600" y="685800"/>
            <a:ext cx="4533900" cy="3505200"/>
          </a:xfrm>
          <a:ln/>
        </p:spPr>
      </p:sp>
      <p:sp>
        <p:nvSpPr>
          <p:cNvPr id="176132" name="Rectangle 3"/>
          <p:cNvSpPr>
            <a:spLocks noGrp="1" noChangeArrowheads="1"/>
          </p:cNvSpPr>
          <p:nvPr>
            <p:ph type="body" idx="1"/>
          </p:nvPr>
        </p:nvSpPr>
        <p:spPr>
          <a:xfrm>
            <a:off x="960590" y="4418974"/>
            <a:ext cx="5103534" cy="4192931"/>
          </a:xfrm>
          <a:noFill/>
          <a:ln/>
        </p:spPr>
        <p:txBody>
          <a:bodyPr/>
          <a:lstStyle/>
          <a:p>
            <a:pPr eaLnBrk="1" hangingPunct="1"/>
            <a:r>
              <a:rPr lang="en-US"/>
              <a:t>Culverts installation</a:t>
            </a:r>
          </a:p>
          <a:p>
            <a:pPr eaLnBrk="1" hangingPunct="1">
              <a:buFontTx/>
              <a:buChar char="•"/>
            </a:pPr>
            <a:r>
              <a:rPr lang="en-US"/>
              <a:t>culvert slope is the same as the slope of the stream</a:t>
            </a:r>
          </a:p>
          <a:p>
            <a:pPr eaLnBrk="1" hangingPunct="1">
              <a:buFontTx/>
              <a:buChar char="•"/>
            </a:pPr>
            <a:r>
              <a:rPr lang="en-US"/>
              <a:t>a minimum of 10% of the culvert diameter is submerged below the streambed</a:t>
            </a:r>
          </a:p>
          <a:p>
            <a:pPr eaLnBrk="1" hangingPunct="1">
              <a:buFontTx/>
              <a:buChar char="•"/>
            </a:pPr>
            <a:r>
              <a:rPr lang="en-US"/>
              <a:t>Backfill and compact sand or gravel around pipe</a:t>
            </a:r>
          </a:p>
          <a:p>
            <a:pPr eaLnBrk="1" hangingPunct="1">
              <a:buFontTx/>
              <a:buChar char="•"/>
            </a:pPr>
            <a:r>
              <a:rPr lang="en-US"/>
              <a:t>Ensure culvert is correct length to allow fill slope angle of 2:1,</a:t>
            </a:r>
          </a:p>
          <a:p>
            <a:pPr eaLnBrk="1" hangingPunct="1">
              <a:buFontTx/>
              <a:buChar char="•"/>
            </a:pPr>
            <a:r>
              <a:rPr lang="en-US"/>
              <a:t>Protect culvert inlets and outlets from erosion with rocks or cobble</a:t>
            </a:r>
          </a:p>
          <a:p>
            <a:pPr eaLnBrk="1" hangingPunct="1">
              <a:buFontTx/>
              <a:buChar char="•"/>
            </a:pPr>
            <a:r>
              <a:rPr lang="en-US"/>
              <a:t>avoid upstream ponding</a:t>
            </a:r>
          </a:p>
          <a:p>
            <a:pPr eaLnBrk="1" hangingPunct="1"/>
            <a:endParaRPr lang="en-US"/>
          </a:p>
          <a:p>
            <a:pPr eaLnBrk="1" hangingPunct="1"/>
            <a:r>
              <a:rPr lang="en-US"/>
              <a:t>Use thin layers of backfill during winter culvert installation</a:t>
            </a:r>
          </a:p>
        </p:txBody>
      </p:sp>
    </p:spTree>
    <p:extLst>
      <p:ext uri="{BB962C8B-B14F-4D97-AF65-F5344CB8AC3E}">
        <p14:creationId xmlns:p14="http://schemas.microsoft.com/office/powerpoint/2010/main" val="1427108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385AA7E-AF0D-477B-9CFA-EED3CB5D8C01}" type="slidenum">
              <a:rPr lang="en-GB"/>
              <a:pPr>
                <a:defRPr/>
              </a:pPr>
              <a:t>11</a:t>
            </a:fld>
            <a:endParaRPr lang="en-GB" dirty="0"/>
          </a:p>
        </p:txBody>
      </p:sp>
      <p:sp>
        <p:nvSpPr>
          <p:cNvPr id="138243" name="Rectangle 2"/>
          <p:cNvSpPr>
            <a:spLocks noGrp="1" noRot="1" noChangeAspect="1" noChangeArrowheads="1" noTextEdit="1"/>
          </p:cNvSpPr>
          <p:nvPr>
            <p:ph type="sldImg"/>
          </p:nvPr>
        </p:nvSpPr>
        <p:spPr>
          <a:xfrm>
            <a:off x="1244600" y="685800"/>
            <a:ext cx="4533900" cy="3505200"/>
          </a:xfrm>
          <a:ln/>
        </p:spPr>
      </p:sp>
      <p:sp>
        <p:nvSpPr>
          <p:cNvPr id="138244" name="Rectangle 3"/>
          <p:cNvSpPr>
            <a:spLocks noGrp="1" noChangeArrowheads="1"/>
          </p:cNvSpPr>
          <p:nvPr>
            <p:ph type="body" idx="1"/>
          </p:nvPr>
        </p:nvSpPr>
        <p:spPr>
          <a:xfrm>
            <a:off x="960590" y="4418974"/>
            <a:ext cx="5103534" cy="4192931"/>
          </a:xfrm>
          <a:noFill/>
          <a:ln/>
        </p:spPr>
        <p:txBody>
          <a:bodyPr/>
          <a:lstStyle/>
          <a:p>
            <a:pPr eaLnBrk="1" hangingPunct="1"/>
            <a:r>
              <a:rPr lang="en-US"/>
              <a:t>The EMS will implement the strategies contained in the Environmental Policy</a:t>
            </a:r>
          </a:p>
          <a:p>
            <a:pPr eaLnBrk="1" hangingPunct="1"/>
            <a:endParaRPr lang="en-US"/>
          </a:p>
          <a:p>
            <a:pPr eaLnBrk="1" hangingPunct="1"/>
            <a:r>
              <a:rPr lang="en-US"/>
              <a:t>The key points of the policy include</a:t>
            </a:r>
          </a:p>
          <a:p>
            <a:pPr eaLnBrk="1" hangingPunct="1">
              <a:buFontTx/>
              <a:buChar char="•"/>
            </a:pPr>
            <a:r>
              <a:rPr lang="en-US" b="1"/>
              <a:t>comply with all laws and EMS requirements</a:t>
            </a:r>
          </a:p>
          <a:p>
            <a:pPr eaLnBrk="1" hangingPunct="1">
              <a:buFontTx/>
              <a:buChar char="•"/>
            </a:pPr>
            <a:r>
              <a:rPr lang="en-US" b="1"/>
              <a:t>Practice Sustainable Forestry (protect air, water, soil, wildlife, people)</a:t>
            </a:r>
          </a:p>
          <a:p>
            <a:pPr eaLnBrk="1" hangingPunct="1">
              <a:buFontTx/>
              <a:buChar char="•"/>
            </a:pPr>
            <a:r>
              <a:rPr lang="en-US" b="1"/>
              <a:t>Conserve natural resources through minimizing waste and  recycling</a:t>
            </a:r>
          </a:p>
          <a:p>
            <a:pPr eaLnBrk="1" hangingPunct="1">
              <a:buFontTx/>
              <a:buChar char="•"/>
            </a:pPr>
            <a:r>
              <a:rPr lang="en-US" b="1"/>
              <a:t>prevent pollution by packing out the garbage and taking it to the landfill, or recycling facility.</a:t>
            </a:r>
            <a:endParaRPr lang="en-US"/>
          </a:p>
          <a:p>
            <a:pPr eaLnBrk="1" hangingPunct="1">
              <a:buFontTx/>
              <a:buChar char="•"/>
            </a:pPr>
            <a:endParaRPr lang="en-US"/>
          </a:p>
          <a:p>
            <a:pPr eaLnBrk="1" hangingPunct="1">
              <a:buFontTx/>
              <a:buChar char="•"/>
            </a:pPr>
            <a:endParaRPr lang="en-US"/>
          </a:p>
          <a:p>
            <a:pPr eaLnBrk="1" hangingPunct="1"/>
            <a:r>
              <a:rPr lang="en-US"/>
              <a:t>All these points are contained on the yellow card that is to be placed in the equipment and the operator can refer to it all times</a:t>
            </a:r>
          </a:p>
          <a:p>
            <a:pPr eaLnBrk="1" hangingPunct="1"/>
            <a:endParaRPr lang="en-US"/>
          </a:p>
          <a:p>
            <a:pPr eaLnBrk="1" hangingPunct="1"/>
            <a:r>
              <a:rPr lang="en-US"/>
              <a:t>The card provides helpful points on what you need to know when interviewed by an auditor.</a:t>
            </a:r>
          </a:p>
        </p:txBody>
      </p:sp>
    </p:spTree>
    <p:extLst>
      <p:ext uri="{BB962C8B-B14F-4D97-AF65-F5344CB8AC3E}">
        <p14:creationId xmlns:p14="http://schemas.microsoft.com/office/powerpoint/2010/main" val="24295824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AAD765C-4E92-40BF-896D-65EEEE60ED73}" type="slidenum">
              <a:rPr lang="en-GB"/>
              <a:pPr>
                <a:defRPr/>
              </a:pPr>
              <a:t>92</a:t>
            </a:fld>
            <a:endParaRPr lang="en-GB" dirty="0"/>
          </a:p>
        </p:txBody>
      </p:sp>
      <p:sp>
        <p:nvSpPr>
          <p:cNvPr id="177155" name="Rectangle 2"/>
          <p:cNvSpPr>
            <a:spLocks noGrp="1" noRot="1" noChangeAspect="1" noChangeArrowheads="1" noTextEdit="1"/>
          </p:cNvSpPr>
          <p:nvPr>
            <p:ph type="sldImg"/>
          </p:nvPr>
        </p:nvSpPr>
        <p:spPr>
          <a:xfrm>
            <a:off x="1244600" y="685800"/>
            <a:ext cx="4533900" cy="3505200"/>
          </a:xfrm>
          <a:ln/>
        </p:spPr>
      </p:sp>
      <p:sp>
        <p:nvSpPr>
          <p:cNvPr id="177156" name="Rectangle 3"/>
          <p:cNvSpPr>
            <a:spLocks noGrp="1" noChangeArrowheads="1"/>
          </p:cNvSpPr>
          <p:nvPr>
            <p:ph type="body" idx="1"/>
          </p:nvPr>
        </p:nvSpPr>
        <p:spPr>
          <a:xfrm>
            <a:off x="960590" y="4418974"/>
            <a:ext cx="5103534" cy="4192931"/>
          </a:xfrm>
          <a:noFill/>
          <a:ln/>
        </p:spPr>
        <p:txBody>
          <a:bodyPr/>
          <a:lstStyle/>
          <a:p>
            <a:pPr eaLnBrk="1" hangingPunct="1"/>
            <a:r>
              <a:rPr lang="en-US"/>
              <a:t>Ditchline construction:</a:t>
            </a:r>
          </a:p>
          <a:p>
            <a:pPr eaLnBrk="1" hangingPunct="1">
              <a:buFontTx/>
              <a:buChar char="•"/>
            </a:pPr>
            <a:r>
              <a:rPr lang="en-US"/>
              <a:t>Do not disturb highway ditchlines</a:t>
            </a:r>
          </a:p>
          <a:p>
            <a:pPr eaLnBrk="1" hangingPunct="1">
              <a:buFontTx/>
              <a:buChar char="•"/>
            </a:pPr>
            <a:r>
              <a:rPr lang="en-US"/>
              <a:t>ditch has rounded bottom</a:t>
            </a:r>
          </a:p>
          <a:p>
            <a:pPr eaLnBrk="1" hangingPunct="1">
              <a:buFontTx/>
              <a:buChar char="•"/>
            </a:pPr>
            <a:r>
              <a:rPr lang="en-US"/>
              <a:t>slope cuts and fills to 2:1 angle</a:t>
            </a:r>
          </a:p>
          <a:p>
            <a:pPr eaLnBrk="1" hangingPunct="1"/>
            <a:endParaRPr lang="en-US"/>
          </a:p>
          <a:p>
            <a:pPr eaLnBrk="1" hangingPunct="1"/>
            <a:r>
              <a:rPr lang="en-US"/>
              <a:t>Prevent ponding of water - drain the area where necessary</a:t>
            </a:r>
          </a:p>
        </p:txBody>
      </p:sp>
    </p:spTree>
    <p:extLst>
      <p:ext uri="{BB962C8B-B14F-4D97-AF65-F5344CB8AC3E}">
        <p14:creationId xmlns:p14="http://schemas.microsoft.com/office/powerpoint/2010/main" val="5762467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01B2AB-89F1-4176-A349-01D0F9591288}" type="slidenum">
              <a:rPr lang="en-GB"/>
              <a:pPr>
                <a:defRPr/>
              </a:pPr>
              <a:t>93</a:t>
            </a:fld>
            <a:endParaRPr lang="en-GB" dirty="0"/>
          </a:p>
        </p:txBody>
      </p:sp>
      <p:sp>
        <p:nvSpPr>
          <p:cNvPr id="178179" name="Rectangle 2"/>
          <p:cNvSpPr>
            <a:spLocks noGrp="1" noRot="1" noChangeAspect="1" noChangeArrowheads="1" noTextEdit="1"/>
          </p:cNvSpPr>
          <p:nvPr>
            <p:ph type="sldImg"/>
          </p:nvPr>
        </p:nvSpPr>
        <p:spPr>
          <a:xfrm>
            <a:off x="1250950" y="696913"/>
            <a:ext cx="4508500" cy="3486150"/>
          </a:xfrm>
          <a:ln/>
        </p:spPr>
      </p:sp>
      <p:sp>
        <p:nvSpPr>
          <p:cNvPr id="1781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226368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01B2AB-89F1-4176-A349-01D0F9591288}" type="slidenum">
              <a:rPr lang="en-GB"/>
              <a:pPr>
                <a:defRPr/>
              </a:pPr>
              <a:t>94</a:t>
            </a:fld>
            <a:endParaRPr lang="en-GB" dirty="0"/>
          </a:p>
        </p:txBody>
      </p:sp>
      <p:sp>
        <p:nvSpPr>
          <p:cNvPr id="178179" name="Rectangle 2"/>
          <p:cNvSpPr>
            <a:spLocks noGrp="1" noRot="1" noChangeAspect="1" noChangeArrowheads="1" noTextEdit="1"/>
          </p:cNvSpPr>
          <p:nvPr>
            <p:ph type="sldImg"/>
          </p:nvPr>
        </p:nvSpPr>
        <p:spPr>
          <a:xfrm>
            <a:off x="1250950" y="696913"/>
            <a:ext cx="4508500" cy="3486150"/>
          </a:xfrm>
          <a:ln/>
        </p:spPr>
      </p:sp>
      <p:sp>
        <p:nvSpPr>
          <p:cNvPr id="1781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787458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77ABD9-03F3-46D8-BB15-1BE3AA9D081A}" type="slidenum">
              <a:rPr lang="en-GB"/>
              <a:pPr>
                <a:defRPr/>
              </a:pPr>
              <a:t>95</a:t>
            </a:fld>
            <a:endParaRPr lang="en-GB" dirty="0"/>
          </a:p>
        </p:txBody>
      </p:sp>
      <p:sp>
        <p:nvSpPr>
          <p:cNvPr id="179203" name="Rectangle 2"/>
          <p:cNvSpPr>
            <a:spLocks noGrp="1" noRot="1" noChangeAspect="1" noChangeArrowheads="1" noTextEdit="1"/>
          </p:cNvSpPr>
          <p:nvPr>
            <p:ph type="sldImg"/>
          </p:nvPr>
        </p:nvSpPr>
        <p:spPr>
          <a:xfrm>
            <a:off x="1244600" y="685800"/>
            <a:ext cx="4533900" cy="3505200"/>
          </a:xfrm>
          <a:ln/>
        </p:spPr>
      </p:sp>
      <p:sp>
        <p:nvSpPr>
          <p:cNvPr id="179204" name="Rectangle 3"/>
          <p:cNvSpPr>
            <a:spLocks noGrp="1" noChangeArrowheads="1"/>
          </p:cNvSpPr>
          <p:nvPr>
            <p:ph type="body" idx="1"/>
          </p:nvPr>
        </p:nvSpPr>
        <p:spPr>
          <a:xfrm>
            <a:off x="960590" y="4418974"/>
            <a:ext cx="5103534" cy="4192931"/>
          </a:xfrm>
          <a:noFill/>
          <a:ln/>
        </p:spPr>
        <p:txBody>
          <a:bodyPr/>
          <a:lstStyle/>
          <a:p>
            <a:pPr eaLnBrk="1" hangingPunct="1"/>
            <a:r>
              <a:rPr lang="en-US"/>
              <a:t>Bridges</a:t>
            </a:r>
          </a:p>
          <a:p>
            <a:pPr eaLnBrk="1" hangingPunct="1"/>
            <a:r>
              <a:rPr lang="en-US"/>
              <a:t>Ensure straight approach to bridge</a:t>
            </a:r>
          </a:p>
          <a:p>
            <a:pPr eaLnBrk="1" hangingPunct="1"/>
            <a:r>
              <a:rPr lang="en-US"/>
              <a:t>Cross stream at a 90</a:t>
            </a:r>
            <a:r>
              <a:rPr lang="en-US" baseline="30000"/>
              <a:t>o</a:t>
            </a:r>
            <a:r>
              <a:rPr lang="en-US"/>
              <a:t> angle the direction of flow</a:t>
            </a:r>
          </a:p>
          <a:p>
            <a:pPr eaLnBrk="1" hangingPunct="1"/>
            <a:r>
              <a:rPr lang="en-US"/>
              <a:t>Do not place earth or gravel on the bridge deck surface.</a:t>
            </a:r>
          </a:p>
        </p:txBody>
      </p:sp>
    </p:spTree>
    <p:extLst>
      <p:ext uri="{BB962C8B-B14F-4D97-AF65-F5344CB8AC3E}">
        <p14:creationId xmlns:p14="http://schemas.microsoft.com/office/powerpoint/2010/main" val="35697639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77ABD9-03F3-46D8-BB15-1BE3AA9D081A}" type="slidenum">
              <a:rPr lang="en-GB"/>
              <a:pPr>
                <a:defRPr/>
              </a:pPr>
              <a:t>99</a:t>
            </a:fld>
            <a:endParaRPr lang="en-GB" dirty="0"/>
          </a:p>
        </p:txBody>
      </p:sp>
      <p:sp>
        <p:nvSpPr>
          <p:cNvPr id="179203" name="Rectangle 2"/>
          <p:cNvSpPr>
            <a:spLocks noGrp="1" noRot="1" noChangeAspect="1" noChangeArrowheads="1" noTextEdit="1"/>
          </p:cNvSpPr>
          <p:nvPr>
            <p:ph type="sldImg"/>
          </p:nvPr>
        </p:nvSpPr>
        <p:spPr>
          <a:xfrm>
            <a:off x="1244600" y="685800"/>
            <a:ext cx="4533900" cy="3505200"/>
          </a:xfrm>
          <a:ln/>
        </p:spPr>
      </p:sp>
      <p:sp>
        <p:nvSpPr>
          <p:cNvPr id="179204" name="Rectangle 3"/>
          <p:cNvSpPr>
            <a:spLocks noGrp="1" noChangeArrowheads="1"/>
          </p:cNvSpPr>
          <p:nvPr>
            <p:ph type="body" idx="1"/>
          </p:nvPr>
        </p:nvSpPr>
        <p:spPr>
          <a:xfrm>
            <a:off x="960590" y="4418974"/>
            <a:ext cx="5103534" cy="4192931"/>
          </a:xfrm>
          <a:noFill/>
          <a:ln/>
        </p:spPr>
        <p:txBody>
          <a:bodyPr/>
          <a:lstStyle/>
          <a:p>
            <a:pPr eaLnBrk="1" hangingPunct="1"/>
            <a:r>
              <a:rPr lang="en-US"/>
              <a:t>Bridges</a:t>
            </a:r>
          </a:p>
          <a:p>
            <a:pPr eaLnBrk="1" hangingPunct="1"/>
            <a:r>
              <a:rPr lang="en-US"/>
              <a:t>Ensure straight approach to bridge</a:t>
            </a:r>
          </a:p>
          <a:p>
            <a:pPr eaLnBrk="1" hangingPunct="1"/>
            <a:r>
              <a:rPr lang="en-US"/>
              <a:t>Cross stream at a 90</a:t>
            </a:r>
            <a:r>
              <a:rPr lang="en-US" baseline="30000"/>
              <a:t>o</a:t>
            </a:r>
            <a:r>
              <a:rPr lang="en-US"/>
              <a:t> angle the direction of flow</a:t>
            </a:r>
          </a:p>
          <a:p>
            <a:pPr eaLnBrk="1" hangingPunct="1"/>
            <a:r>
              <a:rPr lang="en-US"/>
              <a:t>Do not place earth or gravel on the bridge deck surface.</a:t>
            </a:r>
          </a:p>
        </p:txBody>
      </p:sp>
    </p:spTree>
    <p:extLst>
      <p:ext uri="{BB962C8B-B14F-4D97-AF65-F5344CB8AC3E}">
        <p14:creationId xmlns:p14="http://schemas.microsoft.com/office/powerpoint/2010/main" val="4314060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BBB8B55-E7FD-4155-BFE3-95DE05ECDC0F}" type="slidenum">
              <a:rPr lang="en-GB"/>
              <a:pPr>
                <a:defRPr/>
              </a:pPr>
              <a:t>109</a:t>
            </a:fld>
            <a:endParaRPr lang="en-GB" dirty="0"/>
          </a:p>
        </p:txBody>
      </p:sp>
      <p:sp>
        <p:nvSpPr>
          <p:cNvPr id="181251" name="Rectangle 2"/>
          <p:cNvSpPr>
            <a:spLocks noGrp="1" noRot="1" noChangeAspect="1" noChangeArrowheads="1" noTextEdit="1"/>
          </p:cNvSpPr>
          <p:nvPr>
            <p:ph type="sldImg"/>
          </p:nvPr>
        </p:nvSpPr>
        <p:spPr>
          <a:xfrm>
            <a:off x="1250950" y="696913"/>
            <a:ext cx="4508500" cy="3486150"/>
          </a:xfrm>
          <a:ln/>
        </p:spPr>
      </p:sp>
      <p:sp>
        <p:nvSpPr>
          <p:cNvPr id="1812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508876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117B98-FECA-4FBC-BB21-DB16B4B28F6C}" type="slidenum">
              <a:rPr lang="en-GB"/>
              <a:pPr>
                <a:defRPr/>
              </a:pPr>
              <a:t>111</a:t>
            </a:fld>
            <a:endParaRPr lang="en-GB" dirty="0"/>
          </a:p>
        </p:txBody>
      </p:sp>
      <p:sp>
        <p:nvSpPr>
          <p:cNvPr id="182275" name="Rectangle 2"/>
          <p:cNvSpPr>
            <a:spLocks noGrp="1" noRot="1" noChangeAspect="1" noChangeArrowheads="1" noTextEdit="1"/>
          </p:cNvSpPr>
          <p:nvPr>
            <p:ph type="sldImg"/>
          </p:nvPr>
        </p:nvSpPr>
        <p:spPr>
          <a:xfrm>
            <a:off x="1250950" y="696913"/>
            <a:ext cx="4508500" cy="3486150"/>
          </a:xfrm>
          <a:ln/>
        </p:spPr>
      </p:sp>
      <p:sp>
        <p:nvSpPr>
          <p:cNvPr id="1822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337201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A97459-B969-49EB-A68C-E11FCD2664AE}" type="slidenum">
              <a:rPr lang="en-GB"/>
              <a:pPr>
                <a:defRPr/>
              </a:pPr>
              <a:t>121</a:t>
            </a:fld>
            <a:endParaRPr lang="en-GB" dirty="0"/>
          </a:p>
        </p:txBody>
      </p:sp>
      <p:sp>
        <p:nvSpPr>
          <p:cNvPr id="183299" name="Rectangle 2"/>
          <p:cNvSpPr>
            <a:spLocks noGrp="1" noRot="1" noChangeAspect="1" noChangeArrowheads="1" noTextEdit="1"/>
          </p:cNvSpPr>
          <p:nvPr>
            <p:ph type="sldImg"/>
          </p:nvPr>
        </p:nvSpPr>
        <p:spPr>
          <a:xfrm>
            <a:off x="1250950" y="696913"/>
            <a:ext cx="4508500" cy="3486150"/>
          </a:xfrm>
          <a:ln/>
        </p:spPr>
      </p:sp>
      <p:sp>
        <p:nvSpPr>
          <p:cNvPr id="183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512599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C10A6F2-E1C5-471A-90BC-93F4BED1CA17}" type="slidenum">
              <a:rPr lang="en-GB"/>
              <a:pPr>
                <a:defRPr/>
              </a:pPr>
              <a:t>124</a:t>
            </a:fld>
            <a:endParaRPr lang="en-GB" dirty="0"/>
          </a:p>
        </p:txBody>
      </p:sp>
      <p:sp>
        <p:nvSpPr>
          <p:cNvPr id="184323" name="Rectangle 2"/>
          <p:cNvSpPr>
            <a:spLocks noGrp="1" noRot="1" noChangeAspect="1" noChangeArrowheads="1" noTextEdit="1"/>
          </p:cNvSpPr>
          <p:nvPr>
            <p:ph type="sldImg"/>
          </p:nvPr>
        </p:nvSpPr>
        <p:spPr>
          <a:xfrm>
            <a:off x="1250950" y="696913"/>
            <a:ext cx="4508500" cy="3486150"/>
          </a:xfrm>
          <a:ln/>
        </p:spPr>
      </p:sp>
      <p:sp>
        <p:nvSpPr>
          <p:cNvPr id="184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323170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8ED4591-D5BE-401E-B045-1A119DC88EBE}" type="slidenum">
              <a:rPr lang="en-GB"/>
              <a:pPr>
                <a:defRPr/>
              </a:pPr>
              <a:t>133</a:t>
            </a:fld>
            <a:endParaRPr lang="en-GB" dirty="0"/>
          </a:p>
        </p:txBody>
      </p:sp>
      <p:sp>
        <p:nvSpPr>
          <p:cNvPr id="185347" name="Rectangle 2"/>
          <p:cNvSpPr>
            <a:spLocks noGrp="1" noRot="1" noChangeAspect="1" noChangeArrowheads="1" noTextEdit="1"/>
          </p:cNvSpPr>
          <p:nvPr>
            <p:ph type="sldImg"/>
          </p:nvPr>
        </p:nvSpPr>
        <p:spPr>
          <a:xfrm>
            <a:off x="1250950" y="696913"/>
            <a:ext cx="4508500" cy="3486150"/>
          </a:xfrm>
          <a:ln/>
        </p:spPr>
      </p:sp>
      <p:sp>
        <p:nvSpPr>
          <p:cNvPr id="185348"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15447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9B04BBF-AD45-456A-91FB-D5561775E75A}" type="slidenum">
              <a:rPr lang="en-GB"/>
              <a:pPr>
                <a:defRPr/>
              </a:pPr>
              <a:t>21</a:t>
            </a:fld>
            <a:endParaRPr lang="en-GB" dirty="0"/>
          </a:p>
        </p:txBody>
      </p:sp>
      <p:sp>
        <p:nvSpPr>
          <p:cNvPr id="137219" name="Rectangle 2"/>
          <p:cNvSpPr>
            <a:spLocks noGrp="1" noRot="1" noChangeAspect="1" noChangeArrowheads="1" noTextEdit="1"/>
          </p:cNvSpPr>
          <p:nvPr>
            <p:ph type="sldImg"/>
          </p:nvPr>
        </p:nvSpPr>
        <p:spPr>
          <a:xfrm>
            <a:off x="1244600" y="685800"/>
            <a:ext cx="4533900" cy="3505200"/>
          </a:xfrm>
          <a:ln/>
        </p:spPr>
      </p:sp>
      <p:sp>
        <p:nvSpPr>
          <p:cNvPr id="137220" name="Rectangle 3"/>
          <p:cNvSpPr>
            <a:spLocks noGrp="1" noChangeArrowheads="1"/>
          </p:cNvSpPr>
          <p:nvPr>
            <p:ph type="body" idx="1"/>
          </p:nvPr>
        </p:nvSpPr>
        <p:spPr>
          <a:xfrm>
            <a:off x="960590" y="4418974"/>
            <a:ext cx="5103534" cy="4192931"/>
          </a:xfrm>
          <a:noFill/>
          <a:ln/>
        </p:spPr>
        <p:txBody>
          <a:bodyPr/>
          <a:lstStyle/>
          <a:p>
            <a:pPr eaLnBrk="1" hangingPunct="1"/>
            <a:r>
              <a:rPr lang="en-US" sz="1800" dirty="0"/>
              <a:t>EMS standardizes how jobs are performed to reduce the impact on the environment</a:t>
            </a:r>
          </a:p>
          <a:p>
            <a:pPr eaLnBrk="1" hangingPunct="1"/>
            <a:endParaRPr lang="en-US" sz="1800" dirty="0"/>
          </a:p>
        </p:txBody>
      </p:sp>
    </p:spTree>
    <p:extLst>
      <p:ext uri="{BB962C8B-B14F-4D97-AF65-F5344CB8AC3E}">
        <p14:creationId xmlns:p14="http://schemas.microsoft.com/office/powerpoint/2010/main" val="10946774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C5E6AE4-58B5-4EC9-8F74-F3E63E8C7610}" type="slidenum">
              <a:rPr lang="en-GB"/>
              <a:pPr>
                <a:defRPr/>
              </a:pPr>
              <a:t>144</a:t>
            </a:fld>
            <a:endParaRPr lang="en-GB" dirty="0"/>
          </a:p>
        </p:txBody>
      </p:sp>
      <p:sp>
        <p:nvSpPr>
          <p:cNvPr id="187395" name="Rectangle 2"/>
          <p:cNvSpPr>
            <a:spLocks noGrp="1" noRot="1" noChangeAspect="1" noChangeArrowheads="1" noTextEdit="1"/>
          </p:cNvSpPr>
          <p:nvPr>
            <p:ph type="sldImg"/>
          </p:nvPr>
        </p:nvSpPr>
        <p:spPr>
          <a:xfrm>
            <a:off x="1250950" y="696913"/>
            <a:ext cx="4508500" cy="3486150"/>
          </a:xfrm>
          <a:solidFill>
            <a:srgbClr val="FFFFFF"/>
          </a:solidFill>
          <a:ln/>
        </p:spPr>
      </p:sp>
      <p:sp>
        <p:nvSpPr>
          <p:cNvPr id="1873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p>
        </p:txBody>
      </p:sp>
    </p:spTree>
    <p:extLst>
      <p:ext uri="{BB962C8B-B14F-4D97-AF65-F5344CB8AC3E}">
        <p14:creationId xmlns:p14="http://schemas.microsoft.com/office/powerpoint/2010/main" val="855376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385AA7E-AF0D-477B-9CFA-EED3CB5D8C01}" type="slidenum">
              <a:rPr lang="en-GB"/>
              <a:pPr>
                <a:defRPr/>
              </a:pPr>
              <a:t>22</a:t>
            </a:fld>
            <a:endParaRPr lang="en-GB" dirty="0"/>
          </a:p>
        </p:txBody>
      </p:sp>
      <p:sp>
        <p:nvSpPr>
          <p:cNvPr id="138243" name="Rectangle 2"/>
          <p:cNvSpPr>
            <a:spLocks noGrp="1" noRot="1" noChangeAspect="1" noChangeArrowheads="1" noTextEdit="1"/>
          </p:cNvSpPr>
          <p:nvPr>
            <p:ph type="sldImg"/>
          </p:nvPr>
        </p:nvSpPr>
        <p:spPr>
          <a:xfrm>
            <a:off x="1244600" y="685800"/>
            <a:ext cx="4533900" cy="3505200"/>
          </a:xfrm>
          <a:ln/>
        </p:spPr>
      </p:sp>
      <p:sp>
        <p:nvSpPr>
          <p:cNvPr id="138244" name="Rectangle 3"/>
          <p:cNvSpPr>
            <a:spLocks noGrp="1" noChangeArrowheads="1"/>
          </p:cNvSpPr>
          <p:nvPr>
            <p:ph type="body" idx="1"/>
          </p:nvPr>
        </p:nvSpPr>
        <p:spPr>
          <a:xfrm>
            <a:off x="960590" y="4418974"/>
            <a:ext cx="5103534" cy="4192931"/>
          </a:xfrm>
          <a:noFill/>
          <a:ln/>
        </p:spPr>
        <p:txBody>
          <a:bodyPr/>
          <a:lstStyle/>
          <a:p>
            <a:pPr eaLnBrk="1" hangingPunct="1"/>
            <a:r>
              <a:rPr lang="en-US"/>
              <a:t>The EMS will implement the strategies contained in the Environmental Policy</a:t>
            </a:r>
          </a:p>
          <a:p>
            <a:pPr eaLnBrk="1" hangingPunct="1"/>
            <a:endParaRPr lang="en-US"/>
          </a:p>
          <a:p>
            <a:pPr eaLnBrk="1" hangingPunct="1"/>
            <a:r>
              <a:rPr lang="en-US"/>
              <a:t>The key points of the policy include</a:t>
            </a:r>
          </a:p>
          <a:p>
            <a:pPr eaLnBrk="1" hangingPunct="1">
              <a:buFontTx/>
              <a:buChar char="•"/>
            </a:pPr>
            <a:r>
              <a:rPr lang="en-US" b="1"/>
              <a:t>comply with all laws and EMS requirements</a:t>
            </a:r>
          </a:p>
          <a:p>
            <a:pPr eaLnBrk="1" hangingPunct="1">
              <a:buFontTx/>
              <a:buChar char="•"/>
            </a:pPr>
            <a:r>
              <a:rPr lang="en-US" b="1"/>
              <a:t>Practice Sustainable Forestry (protect air, water, soil, wildlife, people)</a:t>
            </a:r>
          </a:p>
          <a:p>
            <a:pPr eaLnBrk="1" hangingPunct="1">
              <a:buFontTx/>
              <a:buChar char="•"/>
            </a:pPr>
            <a:r>
              <a:rPr lang="en-US" b="1"/>
              <a:t>Conserve natural resources through minimizing waste and  recycling</a:t>
            </a:r>
          </a:p>
          <a:p>
            <a:pPr eaLnBrk="1" hangingPunct="1">
              <a:buFontTx/>
              <a:buChar char="•"/>
            </a:pPr>
            <a:r>
              <a:rPr lang="en-US" b="1"/>
              <a:t>prevent pollution by packing out the garbage and taking it to the landfill, or recycling facility.</a:t>
            </a:r>
            <a:endParaRPr lang="en-US"/>
          </a:p>
          <a:p>
            <a:pPr eaLnBrk="1" hangingPunct="1">
              <a:buFontTx/>
              <a:buChar char="•"/>
            </a:pPr>
            <a:endParaRPr lang="en-US"/>
          </a:p>
          <a:p>
            <a:pPr eaLnBrk="1" hangingPunct="1">
              <a:buFontTx/>
              <a:buChar char="•"/>
            </a:pPr>
            <a:endParaRPr lang="en-US"/>
          </a:p>
          <a:p>
            <a:pPr eaLnBrk="1" hangingPunct="1"/>
            <a:r>
              <a:rPr lang="en-US"/>
              <a:t>All these points are contained on the yellow card that is to be placed in the equipment and the operator can refer to it all times</a:t>
            </a:r>
          </a:p>
          <a:p>
            <a:pPr eaLnBrk="1" hangingPunct="1"/>
            <a:endParaRPr lang="en-US"/>
          </a:p>
          <a:p>
            <a:pPr eaLnBrk="1" hangingPunct="1"/>
            <a:r>
              <a:rPr lang="en-US"/>
              <a:t>The card provides helpful points on what you need to know when interviewed by an auditor.</a:t>
            </a:r>
          </a:p>
        </p:txBody>
      </p:sp>
    </p:spTree>
    <p:extLst>
      <p:ext uri="{BB962C8B-B14F-4D97-AF65-F5344CB8AC3E}">
        <p14:creationId xmlns:p14="http://schemas.microsoft.com/office/powerpoint/2010/main" val="1096349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23</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3358824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24</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2796254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08126"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6" y="5440363"/>
            <a:ext cx="6035675" cy="64293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76"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971676" y="6083301"/>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7750" y="517525"/>
            <a:ext cx="1990726" cy="6737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5576" y="517525"/>
            <a:ext cx="5819775" cy="6737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5575" y="517525"/>
            <a:ext cx="7962900" cy="1123950"/>
          </a:xfrm>
        </p:spPr>
        <p:txBody>
          <a:bodyPr/>
          <a:lstStyle/>
          <a:p>
            <a:r>
              <a:rPr lang="en-US"/>
              <a:t>Click to edit Master title style</a:t>
            </a:r>
          </a:p>
        </p:txBody>
      </p:sp>
      <p:sp>
        <p:nvSpPr>
          <p:cNvPr id="3" name="Text Placeholder 2"/>
          <p:cNvSpPr>
            <a:spLocks noGrp="1"/>
          </p:cNvSpPr>
          <p:nvPr>
            <p:ph type="body" sz="half" idx="1"/>
          </p:nvPr>
        </p:nvSpPr>
        <p:spPr>
          <a:xfrm>
            <a:off x="1425576" y="1900238"/>
            <a:ext cx="3905250" cy="535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3226" y="1900238"/>
            <a:ext cx="3905250" cy="535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5575" y="517525"/>
            <a:ext cx="7962900" cy="1123950"/>
          </a:xfrm>
        </p:spPr>
        <p:txBody>
          <a:bodyPr/>
          <a:lstStyle/>
          <a:p>
            <a:r>
              <a:rPr lang="en-US"/>
              <a:t>Click to edit Master title style</a:t>
            </a:r>
          </a:p>
        </p:txBody>
      </p:sp>
      <p:sp>
        <p:nvSpPr>
          <p:cNvPr id="3" name="Text Placeholder 2"/>
          <p:cNvSpPr>
            <a:spLocks noGrp="1"/>
          </p:cNvSpPr>
          <p:nvPr>
            <p:ph type="body" sz="half" idx="1"/>
          </p:nvPr>
        </p:nvSpPr>
        <p:spPr>
          <a:xfrm>
            <a:off x="1425576" y="1900238"/>
            <a:ext cx="3905250" cy="535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483226" y="1900238"/>
            <a:ext cx="3905250" cy="5354637"/>
          </a:xfrm>
        </p:spPr>
        <p:txBody>
          <a:bodyPr/>
          <a:lstStyle/>
          <a:p>
            <a:pPr lvl="0"/>
            <a:endParaRPr lang="en-US" noProof="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25575" y="517525"/>
            <a:ext cx="7962900" cy="1123950"/>
          </a:xfrm>
        </p:spPr>
        <p:txBody>
          <a:bodyPr/>
          <a:lstStyle/>
          <a:p>
            <a:r>
              <a:rPr lang="en-US"/>
              <a:t>Click to edit Master title style</a:t>
            </a:r>
          </a:p>
        </p:txBody>
      </p:sp>
      <p:sp>
        <p:nvSpPr>
          <p:cNvPr id="3" name="Text Placeholder 2"/>
          <p:cNvSpPr>
            <a:spLocks noGrp="1"/>
          </p:cNvSpPr>
          <p:nvPr>
            <p:ph type="body" sz="half" idx="1"/>
          </p:nvPr>
        </p:nvSpPr>
        <p:spPr>
          <a:xfrm>
            <a:off x="1447801" y="1981201"/>
            <a:ext cx="3905250" cy="535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83226" y="1900238"/>
            <a:ext cx="3905250" cy="2600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83226" y="4652963"/>
            <a:ext cx="3905250" cy="2601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4" y="2414589"/>
            <a:ext cx="8550275" cy="1665287"/>
          </a:xfrm>
        </p:spPr>
        <p:txBody>
          <a:bodyPr/>
          <a:lstStyle/>
          <a:p>
            <a:r>
              <a:rPr lang="en-US"/>
              <a:t>Click to edit Master title style</a:t>
            </a:r>
          </a:p>
        </p:txBody>
      </p:sp>
      <p:sp>
        <p:nvSpPr>
          <p:cNvPr id="3" name="Subtitle 2"/>
          <p:cNvSpPr>
            <a:spLocks noGrp="1"/>
          </p:cNvSpPr>
          <p:nvPr>
            <p:ph type="subTitle" idx="1"/>
          </p:nvPr>
        </p:nvSpPr>
        <p:spPr>
          <a:xfrm>
            <a:off x="1508126" y="4403725"/>
            <a:ext cx="7042150" cy="19875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327EF29-1DA9-49A1-B94C-6A3A7981F555}" type="datetimeFigureOut">
              <a:rPr lang="en-US"/>
              <a:pPr>
                <a:defRPr/>
              </a:pPr>
              <a:t>3/26/2026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F71187-BFE1-43C0-B496-B3B6D7AC9BA1}"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DE8F287-6D18-46EA-ACEE-7FC41A186636}" type="datetimeFigureOut">
              <a:rPr lang="en-US"/>
              <a:pPr>
                <a:defRPr/>
              </a:pPr>
              <a:t>3/26/2026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3D9BA6-B008-4CB3-B5C9-D5F86B7F175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9" y="4994276"/>
            <a:ext cx="8548688" cy="1544638"/>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39" y="3294063"/>
            <a:ext cx="8548688" cy="170021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965C16A-933B-49F5-BB72-92F030EC4B47}" type="datetimeFigureOut">
              <a:rPr lang="en-US"/>
              <a:pPr>
                <a:defRPr/>
              </a:pPr>
              <a:t>3/26/2026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31BE94-3A38-470A-A681-8E47A02A403B}"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9" y="1812925"/>
            <a:ext cx="4449761"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1"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A63CB49-6C49-4E1B-A823-DD364019403E}" type="datetimeFigureOut">
              <a:rPr lang="en-US"/>
              <a:pPr>
                <a:defRPr/>
              </a:pPr>
              <a:t>3/26/2026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04AF74-2BA0-48D7-AAA0-09DACEC437F3}"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3239"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9" y="2465389"/>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3" y="2465389"/>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45B0F30-0B25-45B2-B006-2A4DA3AACD2C}" type="datetimeFigureOut">
              <a:rPr lang="en-US"/>
              <a:pPr>
                <a:defRPr/>
              </a:pPr>
              <a:t>3/26/2026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9B4DCEC-F889-48D2-9AF3-F4B152E7CFAB}"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9288273-4DB1-4B3D-B73A-843179C04CCA}" type="datetimeFigureOut">
              <a:rPr lang="en-US"/>
              <a:pPr>
                <a:defRPr/>
              </a:pPr>
              <a:t>3/26/2026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1739289-2B75-4EF0-9959-FF8CB671AE0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0876AC6-D49D-4204-823F-7EB97B8BCE88}" type="datetimeFigureOut">
              <a:rPr lang="en-US"/>
              <a:pPr>
                <a:defRPr/>
              </a:pPr>
              <a:t>3/26/2026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57E317E-86DB-436A-AECF-11EC0C28A717}"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309563"/>
            <a:ext cx="5622926"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38" y="1627189"/>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F9CD8C7-D188-4FF1-8C19-89FFADEE9DD0}" type="datetimeFigureOut">
              <a:rPr lang="en-US"/>
              <a:pPr>
                <a:defRPr/>
              </a:pPr>
              <a:t>3/26/2026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0B4EDDD-114C-4A96-80F2-79D7E0EA7490}"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6" y="5440363"/>
            <a:ext cx="6035675" cy="64293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76" y="693738"/>
            <a:ext cx="6035675" cy="46640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71676" y="6083301"/>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6911FD4-9720-474D-A51D-06B0966A198A}" type="datetimeFigureOut">
              <a:rPr lang="en-US"/>
              <a:pPr>
                <a:defRPr/>
              </a:pPr>
              <a:t>3/26/2026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758E03-822D-4E50-8467-A07C08C7CAA0}"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B2036F0-C3D4-4AE0-B378-39E2AD0A6B24}" type="datetimeFigureOut">
              <a:rPr lang="en-US"/>
              <a:pPr>
                <a:defRPr/>
              </a:pPr>
              <a:t>3/26/2026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E36CFD-1F26-490E-ABD9-19AC7FB8A1D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1"/>
            <a:ext cx="2262188" cy="663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9" y="311151"/>
            <a:ext cx="6637337" cy="663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4DA4B4C-AA47-4276-B10B-4DAB2D9EA895}" type="datetimeFigureOut">
              <a:rPr lang="en-US"/>
              <a:pPr>
                <a:defRPr/>
              </a:pPr>
              <a:t>3/26/2026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F273AA-1730-484D-81B8-E57EDEFC859C}"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4" y="2414589"/>
            <a:ext cx="8550275" cy="1665287"/>
          </a:xfrm>
        </p:spPr>
        <p:txBody>
          <a:bodyPr/>
          <a:lstStyle/>
          <a:p>
            <a:r>
              <a:rPr lang="en-US"/>
              <a:t>Click to edit Master title style</a:t>
            </a:r>
          </a:p>
        </p:txBody>
      </p:sp>
      <p:sp>
        <p:nvSpPr>
          <p:cNvPr id="3" name="Subtitle 2"/>
          <p:cNvSpPr>
            <a:spLocks noGrp="1"/>
          </p:cNvSpPr>
          <p:nvPr>
            <p:ph type="subTitle" idx="1"/>
          </p:nvPr>
        </p:nvSpPr>
        <p:spPr>
          <a:xfrm>
            <a:off x="1508126" y="4403725"/>
            <a:ext cx="7042150" cy="19875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94852B2-C20D-4335-A6C2-E3AF89F5FDA8}" type="datetimeFigureOut">
              <a:rPr lang="en-US"/>
              <a:pPr>
                <a:defRPr/>
              </a:pPr>
              <a:t>3/26/2026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3936E9-F523-4118-9CC8-7127AD6DAB79}"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DA26421-A9F4-44D5-8BB2-2ABCD789DD5A}" type="datetimeFigureOut">
              <a:rPr lang="en-US"/>
              <a:pPr>
                <a:defRPr/>
              </a:pPr>
              <a:t>3/26/2026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5AAA37-05AE-4759-86AB-32D6DD8ADFA6}"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9" y="4994276"/>
            <a:ext cx="8548688" cy="1544638"/>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39" y="3294063"/>
            <a:ext cx="8548688" cy="170021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33C0069-CF52-41E4-AEB4-590D8BA8928E}" type="datetimeFigureOut">
              <a:rPr lang="en-US"/>
              <a:pPr>
                <a:defRPr/>
              </a:pPr>
              <a:t>3/26/2026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ACF7DE-1594-4CA4-8DAA-3C3433D92937}"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9" y="1812925"/>
            <a:ext cx="4449761"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1"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B86F7BD-97AF-43F2-A300-7E4E016E28EE}" type="datetimeFigureOut">
              <a:rPr lang="en-US"/>
              <a:pPr>
                <a:defRPr/>
              </a:pPr>
              <a:t>3/26/2026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243C9C7-10BB-4182-BDBC-A0928BBBCDCF}"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3239"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9" y="2465389"/>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3" y="2465389"/>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EC1D795-B266-4EFE-9D38-399BA8360B46}" type="datetimeFigureOut">
              <a:rPr lang="en-US"/>
              <a:pPr>
                <a:defRPr/>
              </a:pPr>
              <a:t>3/26/2026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73251BF-5FCD-4DCF-A46A-5B7FADF706C6}"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E0398C4-3F01-427B-96E3-74DE08E6CC15}" type="datetimeFigureOut">
              <a:rPr lang="en-US"/>
              <a:pPr>
                <a:defRPr/>
              </a:pPr>
              <a:t>3/26/2026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EE187FB-8337-4127-BADB-D5A2CDD16392}"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FE65822-8878-4137-A15C-3AD0B4979950}" type="datetimeFigureOut">
              <a:rPr lang="en-US"/>
              <a:pPr>
                <a:defRPr/>
              </a:pPr>
              <a:t>3/26/2026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54BAFB5-FE13-4B94-AB71-66DF6140F519}"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309563"/>
            <a:ext cx="5622926"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38" y="1627189"/>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D702F89-CBD8-4553-97CD-AC55F9C1F5E7}" type="datetimeFigureOut">
              <a:rPr lang="en-US"/>
              <a:pPr>
                <a:defRPr/>
              </a:pPr>
              <a:t>3/26/2026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35433FF-0573-4775-99D0-0A96395392D0}"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6" y="5440363"/>
            <a:ext cx="6035675" cy="64293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76" y="693738"/>
            <a:ext cx="6035675" cy="46640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71676" y="6083301"/>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624B441-4BC9-47DB-879E-DCD292884D39}" type="datetimeFigureOut">
              <a:rPr lang="en-US"/>
              <a:pPr>
                <a:defRPr/>
              </a:pPr>
              <a:t>3/26/2026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AD45857-E7AC-4DE5-8387-5F88AF8BBC8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9" y="4994276"/>
            <a:ext cx="8548688" cy="1544638"/>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39" y="3294063"/>
            <a:ext cx="8548688"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BC250E6-D765-4CC7-AD09-AC23D2B93E7C}" type="datetimeFigureOut">
              <a:rPr lang="en-US"/>
              <a:pPr>
                <a:defRPr/>
              </a:pPr>
              <a:t>3/26/2026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92B9C0-C85A-4C01-AEEF-8CF8D51EE201}"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1"/>
            <a:ext cx="2262188" cy="663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9" y="311151"/>
            <a:ext cx="6637337" cy="663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C4F0009-986B-448B-977A-F1DE189CAFD3}" type="datetimeFigureOut">
              <a:rPr lang="en-US"/>
              <a:pPr>
                <a:defRPr/>
              </a:pPr>
              <a:t>3/26/2026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0450E1-E725-4B3A-9985-5AD6ACBA8A9E}"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A928C52-0A6E-435A-A6CE-B9A09D238A82}" type="datetimeFigureOut">
              <a:rPr lang="en-US"/>
              <a:pPr>
                <a:defRPr/>
              </a:pPr>
              <a:t>3/26/2026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609A507-B73C-4E8E-A6CC-4505EA4C6AF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5576" y="1900238"/>
            <a:ext cx="3905250" cy="5354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3226" y="1900238"/>
            <a:ext cx="3905250" cy="5354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9" y="311150"/>
            <a:ext cx="9051925"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3239"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9" y="2465389"/>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3" y="2465389"/>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309563"/>
            <a:ext cx="5622926"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38" y="1627189"/>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w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1035"/>
          <p:cNvGraphicFramePr>
            <a:graphicFrameLocks noChangeAspect="1"/>
          </p:cNvGraphicFramePr>
          <p:nvPr/>
        </p:nvGraphicFramePr>
        <p:xfrm>
          <a:off x="1" y="0"/>
          <a:ext cx="2084387" cy="7772400"/>
        </p:xfrm>
        <a:graphic>
          <a:graphicData uri="http://schemas.openxmlformats.org/presentationml/2006/ole">
            <mc:AlternateContent xmlns:mc="http://schemas.openxmlformats.org/markup-compatibility/2006">
              <mc:Choice xmlns:v="urn:schemas-microsoft-com:vml" Requires="v">
                <p:oleObj name="Bitmap Image" r:id="rId21" imgW="1867161" imgH="6542857" progId="PBrush">
                  <p:embed/>
                </p:oleObj>
              </mc:Choice>
              <mc:Fallback>
                <p:oleObj name="Bitmap Image" r:id="rId21" imgW="1867161" imgH="6542857" progId="PBrush">
                  <p:embed/>
                  <p:pic>
                    <p:nvPicPr>
                      <p:cNvPr id="1026" name="Object 103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 y="0"/>
                        <a:ext cx="2084387" cy="77724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123" name="Rectangle 1027"/>
          <p:cNvSpPr>
            <a:spLocks noGrp="1" noChangeArrowheads="1"/>
          </p:cNvSpPr>
          <p:nvPr>
            <p:ph type="title"/>
          </p:nvPr>
        </p:nvSpPr>
        <p:spPr bwMode="auto">
          <a:xfrm>
            <a:off x="1425575" y="517525"/>
            <a:ext cx="7962900" cy="112395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p>
            <a:pPr lvl="0"/>
            <a:r>
              <a:rPr lang="en-CA"/>
              <a:t>Click to edit Master title style</a:t>
            </a:r>
          </a:p>
        </p:txBody>
      </p:sp>
      <p:sp>
        <p:nvSpPr>
          <p:cNvPr id="1029" name="Text Placeholder 1028"/>
          <p:cNvSpPr>
            <a:spLocks noGrp="1" noChangeArrowheads="1"/>
          </p:cNvSpPr>
          <p:nvPr>
            <p:ph type="body" idx="1"/>
          </p:nvPr>
        </p:nvSpPr>
        <p:spPr bwMode="auto">
          <a:xfrm>
            <a:off x="1524000" y="1828800"/>
            <a:ext cx="7962900" cy="5354638"/>
          </a:xfrm>
          <a:prstGeom prst="rect">
            <a:avLst/>
          </a:prstGeom>
          <a:noFill/>
          <a:ln w="9525">
            <a:noFill/>
            <a:miter lim="800000"/>
            <a:headEnd/>
            <a:tailEnd/>
          </a:ln>
        </p:spPr>
        <p:txBody>
          <a:bodyPr vert="horz" wrap="square" lIns="101882" tIns="50941" rIns="101882" bIns="50941"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125" name="Text Box 1029"/>
          <p:cNvSpPr txBox="1">
            <a:spLocks noChangeArrowheads="1"/>
          </p:cNvSpPr>
          <p:nvPr/>
        </p:nvSpPr>
        <p:spPr bwMode="auto">
          <a:xfrm>
            <a:off x="9555163" y="7426325"/>
            <a:ext cx="333994" cy="256765"/>
          </a:xfrm>
          <a:prstGeom prst="rect">
            <a:avLst/>
          </a:prstGeom>
          <a:noFill/>
          <a:ln w="9525">
            <a:noFill/>
            <a:miter lim="800000"/>
            <a:headEnd/>
            <a:tailEnd/>
          </a:ln>
          <a:effectLst/>
        </p:spPr>
        <p:txBody>
          <a:bodyPr wrap="none" lIns="101882" tIns="50941" rIns="101882" bIns="50941">
            <a:spAutoFit/>
          </a:bodyPr>
          <a:lstStyle/>
          <a:p>
            <a:pPr defTabSz="1019175" eaLnBrk="1" hangingPunct="1">
              <a:spcBef>
                <a:spcPct val="0"/>
              </a:spcBef>
              <a:buFontTx/>
              <a:buNone/>
              <a:defRPr/>
            </a:pPr>
            <a:fld id="{81899D9D-0807-43A8-8C63-7F10C4B05022}" type="slidenum">
              <a:rPr lang="en-GB" sz="1000">
                <a:solidFill>
                  <a:schemeClr val="tx1"/>
                </a:solidFill>
                <a:latin typeface="Arial Narrow" pitchFamily="34" charset="0"/>
              </a:rPr>
              <a:pPr defTabSz="1019175" eaLnBrk="1" hangingPunct="1">
                <a:spcBef>
                  <a:spcPct val="0"/>
                </a:spcBef>
                <a:buFontTx/>
                <a:buNone/>
                <a:defRPr/>
              </a:pPr>
              <a:t>‹#›</a:t>
            </a:fld>
            <a:endParaRPr lang="en-GB" sz="1000" dirty="0">
              <a:solidFill>
                <a:schemeClr val="tx1"/>
              </a:solidFill>
              <a:latin typeface="Arial Narrow" pitchFamily="34" charset="0"/>
            </a:endParaRPr>
          </a:p>
        </p:txBody>
      </p:sp>
      <p:sp>
        <p:nvSpPr>
          <p:cNvPr id="5126" name="Text Box 1030"/>
          <p:cNvSpPr txBox="1">
            <a:spLocks noChangeArrowheads="1"/>
          </p:cNvSpPr>
          <p:nvPr/>
        </p:nvSpPr>
        <p:spPr bwMode="auto">
          <a:xfrm>
            <a:off x="4230689" y="7426326"/>
            <a:ext cx="3490307" cy="256765"/>
          </a:xfrm>
          <a:prstGeom prst="rect">
            <a:avLst/>
          </a:prstGeom>
          <a:noFill/>
          <a:ln w="9525">
            <a:noFill/>
            <a:miter lim="800000"/>
            <a:headEnd/>
            <a:tailEnd/>
          </a:ln>
          <a:effectLst/>
        </p:spPr>
        <p:txBody>
          <a:bodyPr wrap="none" lIns="101882" tIns="50941" rIns="101882" bIns="50941">
            <a:spAutoFit/>
          </a:bodyPr>
          <a:lstStyle/>
          <a:p>
            <a:pPr defTabSz="1019175" eaLnBrk="1" hangingPunct="1">
              <a:spcBef>
                <a:spcPct val="0"/>
              </a:spcBef>
              <a:buFontTx/>
              <a:buNone/>
              <a:defRPr/>
            </a:pPr>
            <a:r>
              <a:rPr lang="en-GB" sz="1000" dirty="0">
                <a:solidFill>
                  <a:schemeClr val="tx1"/>
                </a:solidFill>
                <a:latin typeface="Arial Narrow" pitchFamily="34" charset="0"/>
              </a:rPr>
              <a:t>Operator, Mechanic, Contractor Principal, Weyerhaeuser Staff Training</a:t>
            </a:r>
          </a:p>
        </p:txBody>
      </p:sp>
      <p:pic>
        <p:nvPicPr>
          <p:cNvPr id="1032" name="Picture 1031" descr="Horz-c"/>
          <p:cNvPicPr>
            <a:picLocks noChangeAspect="1" noChangeArrowheads="1"/>
          </p:cNvPicPr>
          <p:nvPr/>
        </p:nvPicPr>
        <p:blipFill>
          <a:blip r:embed="rId23" cstate="print"/>
          <a:srcRect/>
          <a:stretch>
            <a:fillRect/>
          </a:stretch>
        </p:blipFill>
        <p:spPr bwMode="auto">
          <a:xfrm>
            <a:off x="1676400" y="7426325"/>
            <a:ext cx="1257300" cy="254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txStyles>
    <p:titleStyle>
      <a:lvl1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mj-lt"/>
          <a:ea typeface="+mj-ea"/>
          <a:cs typeface="+mj-cs"/>
        </a:defRPr>
      </a:lvl1pPr>
      <a:lvl2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2pPr>
      <a:lvl3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3pPr>
      <a:lvl4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4pPr>
      <a:lvl5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5pPr>
      <a:lvl6pPr marL="4572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6pPr>
      <a:lvl7pPr marL="9144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7pPr>
      <a:lvl8pPr marL="13716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8pPr>
      <a:lvl9pPr marL="18288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9pPr>
    </p:titleStyle>
    <p:bodyStyle>
      <a:lvl1pPr marL="382588" indent="-382588" algn="l" defTabSz="1019175" rtl="0" eaLnBrk="0" fontAlgn="base" hangingPunct="0">
        <a:spcBef>
          <a:spcPct val="20000"/>
        </a:spcBef>
        <a:spcAft>
          <a:spcPct val="0"/>
        </a:spcAft>
        <a:buClr>
          <a:srgbClr val="339933"/>
        </a:buClr>
        <a:buFont typeface="Wingdings" pitchFamily="2" charset="2"/>
        <a:buChar char="§"/>
        <a:defRPr sz="3600">
          <a:solidFill>
            <a:schemeClr val="tx1"/>
          </a:solidFill>
          <a:latin typeface="+mn-lt"/>
          <a:ea typeface="+mn-ea"/>
          <a:cs typeface="+mn-cs"/>
        </a:defRPr>
      </a:lvl1pPr>
      <a:lvl2pPr marL="827088" indent="-317500" algn="l" defTabSz="1019175" rtl="0" eaLnBrk="0" fontAlgn="base" hangingPunct="0">
        <a:spcBef>
          <a:spcPct val="20000"/>
        </a:spcBef>
        <a:spcAft>
          <a:spcPct val="0"/>
        </a:spcAft>
        <a:buClr>
          <a:srgbClr val="339933"/>
        </a:buClr>
        <a:buFont typeface="Wingdings" pitchFamily="2" charset="2"/>
        <a:buChar char="§"/>
        <a:defRPr sz="3100">
          <a:solidFill>
            <a:schemeClr val="tx1"/>
          </a:solidFill>
          <a:latin typeface="+mn-lt"/>
        </a:defRPr>
      </a:lvl2pPr>
      <a:lvl3pPr marL="1273175" indent="-254000" algn="l" defTabSz="1019175" rtl="0" eaLnBrk="0" fontAlgn="base" hangingPunct="0">
        <a:spcBef>
          <a:spcPct val="20000"/>
        </a:spcBef>
        <a:spcAft>
          <a:spcPct val="0"/>
        </a:spcAft>
        <a:buClr>
          <a:srgbClr val="339933"/>
        </a:buClr>
        <a:buFont typeface="Wingdings" pitchFamily="2" charset="2"/>
        <a:buChar char="§"/>
        <a:defRPr sz="2700">
          <a:solidFill>
            <a:schemeClr val="tx1"/>
          </a:solidFill>
          <a:latin typeface="+mn-lt"/>
        </a:defRPr>
      </a:lvl3pPr>
      <a:lvl4pPr marL="1782763" indent="-254000" algn="l" defTabSz="1019175" rtl="0" eaLnBrk="0" fontAlgn="base" hangingPunct="0">
        <a:spcBef>
          <a:spcPct val="20000"/>
        </a:spcBef>
        <a:spcAft>
          <a:spcPct val="0"/>
        </a:spcAft>
        <a:buClr>
          <a:srgbClr val="339933"/>
        </a:buClr>
        <a:buFont typeface="Wingdings" pitchFamily="2" charset="2"/>
        <a:buChar char="§"/>
        <a:defRPr sz="2200">
          <a:solidFill>
            <a:schemeClr val="tx1"/>
          </a:solidFill>
          <a:latin typeface="+mn-lt"/>
        </a:defRPr>
      </a:lvl4pPr>
      <a:lvl5pPr marL="2292350" indent="-254000" algn="l" defTabSz="1019175" rtl="0" eaLnBrk="0" fontAlgn="base" hangingPunct="0">
        <a:spcBef>
          <a:spcPct val="20000"/>
        </a:spcBef>
        <a:spcAft>
          <a:spcPct val="0"/>
        </a:spcAft>
        <a:buClr>
          <a:srgbClr val="339933"/>
        </a:buClr>
        <a:buFont typeface="Wingdings" pitchFamily="2" charset="2"/>
        <a:buChar char="§"/>
        <a:defRPr sz="2200">
          <a:solidFill>
            <a:schemeClr val="tx1"/>
          </a:solidFill>
          <a:latin typeface="+mn-lt"/>
        </a:defRPr>
      </a:lvl5pPr>
      <a:lvl6pPr marL="2749550" indent="-254000" algn="l" defTabSz="1019175" rtl="0" fontAlgn="base">
        <a:spcBef>
          <a:spcPct val="20000"/>
        </a:spcBef>
        <a:spcAft>
          <a:spcPct val="0"/>
        </a:spcAft>
        <a:buClr>
          <a:srgbClr val="339933"/>
        </a:buClr>
        <a:buFont typeface="Wingdings" pitchFamily="2" charset="2"/>
        <a:buChar char="§"/>
        <a:defRPr sz="2200">
          <a:solidFill>
            <a:schemeClr val="tx1"/>
          </a:solidFill>
          <a:latin typeface="+mn-lt"/>
        </a:defRPr>
      </a:lvl6pPr>
      <a:lvl7pPr marL="3206750" indent="-254000" algn="l" defTabSz="1019175" rtl="0" fontAlgn="base">
        <a:spcBef>
          <a:spcPct val="20000"/>
        </a:spcBef>
        <a:spcAft>
          <a:spcPct val="0"/>
        </a:spcAft>
        <a:buClr>
          <a:srgbClr val="339933"/>
        </a:buClr>
        <a:buFont typeface="Wingdings" pitchFamily="2" charset="2"/>
        <a:buChar char="§"/>
        <a:defRPr sz="2200">
          <a:solidFill>
            <a:schemeClr val="tx1"/>
          </a:solidFill>
          <a:latin typeface="+mn-lt"/>
        </a:defRPr>
      </a:lvl7pPr>
      <a:lvl8pPr marL="3663950" indent="-254000" algn="l" defTabSz="1019175" rtl="0" fontAlgn="base">
        <a:spcBef>
          <a:spcPct val="20000"/>
        </a:spcBef>
        <a:spcAft>
          <a:spcPct val="0"/>
        </a:spcAft>
        <a:buClr>
          <a:srgbClr val="339933"/>
        </a:buClr>
        <a:buFont typeface="Wingdings" pitchFamily="2" charset="2"/>
        <a:buChar char="§"/>
        <a:defRPr sz="2200">
          <a:solidFill>
            <a:schemeClr val="tx1"/>
          </a:solidFill>
          <a:latin typeface="+mn-lt"/>
        </a:defRPr>
      </a:lvl8pPr>
      <a:lvl9pPr marL="4121150" indent="-254000" algn="l" defTabSz="1019175" rtl="0" fontAlgn="base">
        <a:spcBef>
          <a:spcPct val="20000"/>
        </a:spcBef>
        <a:spcAft>
          <a:spcPct val="0"/>
        </a:spcAft>
        <a:buClr>
          <a:srgbClr val="339933"/>
        </a:buClr>
        <a:buFont typeface="Wingdings" pitchFamily="2" charset="2"/>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503239" y="311150"/>
            <a:ext cx="9051925"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503239" y="1812925"/>
            <a:ext cx="9051925" cy="513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3239" y="7204075"/>
            <a:ext cx="2346325" cy="414338"/>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B9D150E-4109-49AA-B3B9-6DD96E47163A}" type="datetimeFigureOut">
              <a:rPr lang="en-US"/>
              <a:pPr>
                <a:defRPr/>
              </a:pPr>
              <a:t>3/26/2026</a:t>
            </a:fld>
            <a:endParaRPr lang="en-US"/>
          </a:p>
        </p:txBody>
      </p:sp>
      <p:sp>
        <p:nvSpPr>
          <p:cNvPr id="5" name="Footer Placeholder 4"/>
          <p:cNvSpPr>
            <a:spLocks noGrp="1"/>
          </p:cNvSpPr>
          <p:nvPr>
            <p:ph type="ftr" sz="quarter" idx="3"/>
          </p:nvPr>
        </p:nvSpPr>
        <p:spPr>
          <a:xfrm>
            <a:off x="3436939" y="7204075"/>
            <a:ext cx="3184525"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7208839" y="7204075"/>
            <a:ext cx="2346325" cy="414338"/>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C2C0018-84B9-4A94-BEBF-A1980B04AC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503239" y="311150"/>
            <a:ext cx="9051925"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503239" y="1812925"/>
            <a:ext cx="9051925" cy="513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3239" y="7204075"/>
            <a:ext cx="2346325" cy="414338"/>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741FE39-2F0A-48D8-A989-367036EFCCEF}" type="datetimeFigureOut">
              <a:rPr lang="en-US"/>
              <a:pPr>
                <a:defRPr/>
              </a:pPr>
              <a:t>3/26/2026</a:t>
            </a:fld>
            <a:endParaRPr lang="en-US"/>
          </a:p>
        </p:txBody>
      </p:sp>
      <p:sp>
        <p:nvSpPr>
          <p:cNvPr id="5" name="Footer Placeholder 4"/>
          <p:cNvSpPr>
            <a:spLocks noGrp="1"/>
          </p:cNvSpPr>
          <p:nvPr>
            <p:ph type="ftr" sz="quarter" idx="3"/>
          </p:nvPr>
        </p:nvSpPr>
        <p:spPr>
          <a:xfrm>
            <a:off x="3436939" y="7204075"/>
            <a:ext cx="3184525"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7208839" y="7204075"/>
            <a:ext cx="2346325" cy="414338"/>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2300ED6-D45E-4422-852A-D29B284160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hyperlink" Target="Watercourse%20Crossing%20Standard%20Operating%20Procedure.doc" TargetMode="Externa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oleObject" Target="../embeddings/oleObject5.bin"/><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oleObject" Target="../embeddings/oleObject6.bin"/><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hyperlink" Target="Fuel_Storage_and_Transporation_Standard_Operating_Procedure.doc" TargetMode="Externa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www.sficentralcanada.org/" TargetMode="Externa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48.jpe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http://wss.weyer.com/sites/OntarioTimberlands/Ontario%20EMS%20SFM%20Library/4.4.6%20Operational_Control/Soil_Conservation_Standard_Operating_Procedure.docx"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65.jpeg"/></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4.jpeg"/></Relationships>
</file>

<file path=ppt/slides/_rels/slide7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3.xml"/><Relationship Id="rId5" Type="http://schemas.openxmlformats.org/officeDocument/2006/relationships/image" Target="../media/image85.jpeg"/><Relationship Id="rId4" Type="http://schemas.openxmlformats.org/officeDocument/2006/relationships/image" Target="../media/image84.jpeg"/></Relationships>
</file>

<file path=ppt/slides/_rels/slide7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3.xml"/><Relationship Id="rId4" Type="http://schemas.openxmlformats.org/officeDocument/2006/relationships/image" Target="../media/image101.jpeg"/></Relationships>
</file>

<file path=ppt/slides/_rels/slide8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108.png"/></Relationships>
</file>

<file path=ppt/slides/_rels/slide9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11.jpeg"/></Relationships>
</file>

<file path=ppt/slides/_rels/slide9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9F29D70C-B74D-4584-BC67-6859B8F7CDC8" descr="IMG_4982.jpeg">
            <a:extLst>
              <a:ext uri="{FF2B5EF4-FFF2-40B4-BE49-F238E27FC236}">
                <a16:creationId xmlns:a16="http://schemas.microsoft.com/office/drawing/2014/main" id="{767CE0E7-C82A-5790-9908-01C334A99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1" y="1752600"/>
            <a:ext cx="992521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4400" y="337665"/>
            <a:ext cx="8474076" cy="1123950"/>
          </a:xfrm>
        </p:spPr>
        <p:txBody>
          <a:bodyPr wrap="square" anchor="ctr">
            <a:noAutofit/>
          </a:bodyPr>
          <a:lstStyle/>
          <a:p>
            <a:pPr>
              <a:lnSpc>
                <a:spcPct val="90000"/>
              </a:lnSpc>
            </a:pPr>
            <a:r>
              <a:rPr lang="en-CA" sz="4800" dirty="0" err="1"/>
              <a:t>Miisun</a:t>
            </a:r>
            <a:r>
              <a:rPr lang="en-CA" sz="4800" dirty="0"/>
              <a:t> </a:t>
            </a:r>
            <a:br>
              <a:rPr lang="en-CA" sz="4800" dirty="0"/>
            </a:br>
            <a:r>
              <a:rPr lang="en-CA" sz="4800" dirty="0"/>
              <a:t>2026-2027 Spring Training</a:t>
            </a:r>
          </a:p>
        </p:txBody>
      </p:sp>
    </p:spTree>
    <p:extLst>
      <p:ext uri="{BB962C8B-B14F-4D97-AF65-F5344CB8AC3E}">
        <p14:creationId xmlns:p14="http://schemas.microsoft.com/office/powerpoint/2010/main" val="541782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defRPr/>
            </a:pPr>
            <a:r>
              <a:rPr lang="en-CA" dirty="0"/>
              <a:t>Certification</a:t>
            </a:r>
            <a:endParaRPr lang="en-GB" dirty="0"/>
          </a:p>
        </p:txBody>
      </p:sp>
      <p:sp>
        <p:nvSpPr>
          <p:cNvPr id="18435" name="Rectangle 3"/>
          <p:cNvSpPr>
            <a:spLocks noGrp="1" noChangeArrowheads="1"/>
          </p:cNvSpPr>
          <p:nvPr>
            <p:ph type="body" idx="1"/>
          </p:nvPr>
        </p:nvSpPr>
        <p:spPr>
          <a:xfrm>
            <a:off x="1425575" y="1900238"/>
            <a:ext cx="7962900" cy="690562"/>
          </a:xfrm>
        </p:spPr>
        <p:txBody>
          <a:bodyPr/>
          <a:lstStyle/>
          <a:p>
            <a:pPr eaLnBrk="1" hangingPunct="1"/>
            <a:r>
              <a:rPr lang="en-US" dirty="0">
                <a:cs typeface="Arial" charset="0"/>
              </a:rPr>
              <a:t>Where does this certification apply?</a:t>
            </a:r>
          </a:p>
        </p:txBody>
      </p:sp>
      <p:sp>
        <p:nvSpPr>
          <p:cNvPr id="186372"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700" i="1" dirty="0">
                <a:solidFill>
                  <a:srgbClr val="339933"/>
                </a:solidFill>
                <a:effectLst>
                  <a:outerShdw blurRad="38100" dist="38100" dir="2700000" algn="tl">
                    <a:srgbClr val="C0C0C0"/>
                  </a:outerShdw>
                </a:effectLst>
              </a:rPr>
              <a:t>Introduction</a:t>
            </a:r>
          </a:p>
        </p:txBody>
      </p:sp>
      <p:pic>
        <p:nvPicPr>
          <p:cNvPr id="18437" name="Picture 4" descr="Kencsa"/>
          <p:cNvPicPr>
            <a:picLocks noChangeAspect="1" noChangeArrowheads="1"/>
          </p:cNvPicPr>
          <p:nvPr/>
        </p:nvPicPr>
        <p:blipFill>
          <a:blip r:embed="rId3" cstate="print"/>
          <a:srcRect/>
          <a:stretch>
            <a:fillRect/>
          </a:stretch>
        </p:blipFill>
        <p:spPr bwMode="auto">
          <a:xfrm>
            <a:off x="5791200" y="2667000"/>
            <a:ext cx="2590800" cy="4548188"/>
          </a:xfrm>
          <a:prstGeom prst="rect">
            <a:avLst/>
          </a:prstGeom>
          <a:noFill/>
          <a:ln w="9525">
            <a:noFill/>
            <a:miter lim="800000"/>
            <a:headEnd/>
            <a:tailEnd/>
          </a:ln>
        </p:spPr>
      </p:pic>
      <p:sp>
        <p:nvSpPr>
          <p:cNvPr id="6" name="Rectangle 3"/>
          <p:cNvSpPr txBox="1">
            <a:spLocks noChangeArrowheads="1"/>
          </p:cNvSpPr>
          <p:nvPr/>
        </p:nvSpPr>
        <p:spPr bwMode="auto">
          <a:xfrm>
            <a:off x="1600200" y="2286000"/>
            <a:ext cx="3657600" cy="1376363"/>
          </a:xfrm>
          <a:prstGeom prst="rect">
            <a:avLst/>
          </a:prstGeom>
          <a:noFill/>
          <a:ln w="9525">
            <a:noFill/>
            <a:miter lim="800000"/>
            <a:headEnd/>
            <a:tailEnd/>
          </a:ln>
        </p:spPr>
        <p:txBody>
          <a:bodyPr lIns="101882" tIns="50941" rIns="101882" bIns="50941"/>
          <a:lstStyle/>
          <a:p>
            <a:pPr marL="382588" indent="-382588" defTabSz="1019175" eaLnBrk="1" hangingPunct="1">
              <a:spcBef>
                <a:spcPct val="20000"/>
              </a:spcBef>
              <a:buClr>
                <a:srgbClr val="339933"/>
              </a:buClr>
              <a:buFontTx/>
              <a:buNone/>
              <a:defRPr/>
            </a:pPr>
            <a:endParaRPr lang="en-US" sz="3600" kern="0" dirty="0">
              <a:solidFill>
                <a:schemeClr val="tx1"/>
              </a:solidFill>
              <a:latin typeface="+mn-lt"/>
              <a:cs typeface="Arial" charset="0"/>
            </a:endParaRPr>
          </a:p>
          <a:p>
            <a:pPr marL="827088" lvl="1" indent="-317500" defTabSz="1019175" eaLnBrk="1" hangingPunct="1">
              <a:spcBef>
                <a:spcPct val="20000"/>
              </a:spcBef>
              <a:buClr>
                <a:srgbClr val="339933"/>
              </a:buClr>
              <a:buFont typeface="Wingdings" pitchFamily="2" charset="2"/>
              <a:buChar char="§"/>
              <a:defRPr/>
            </a:pPr>
            <a:r>
              <a:rPr lang="en-US" sz="3100" kern="0" dirty="0">
                <a:solidFill>
                  <a:schemeClr val="tx1"/>
                </a:solidFill>
                <a:latin typeface="+mn-lt"/>
                <a:cs typeface="Arial" charset="0"/>
              </a:rPr>
              <a:t>The Kenora Forest (Kenora Sustainable Licence (SFL)).</a:t>
            </a: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3474" name="Rectangle 2"/>
          <p:cNvSpPr>
            <a:spLocks noGrp="1" noChangeArrowheads="1"/>
          </p:cNvSpPr>
          <p:nvPr>
            <p:ph type="title"/>
          </p:nvPr>
        </p:nvSpPr>
        <p:spPr/>
        <p:txBody>
          <a:bodyPr/>
          <a:lstStyle/>
          <a:p>
            <a:pPr eaLnBrk="1" hangingPunct="1">
              <a:defRPr/>
            </a:pPr>
            <a:r>
              <a:rPr lang="en-GB" dirty="0">
                <a:effectLst/>
              </a:rPr>
              <a:t>Aggregate Pits</a:t>
            </a:r>
            <a:endParaRPr lang="en-US" dirty="0">
              <a:solidFill>
                <a:srgbClr val="FF0000"/>
              </a:solidFill>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5" name="Picture 4"/>
          <p:cNvPicPr/>
          <p:nvPr/>
        </p:nvPicPr>
        <p:blipFill>
          <a:blip r:embed="rId2" cstate="print"/>
          <a:srcRect/>
          <a:stretch>
            <a:fillRect/>
          </a:stretch>
        </p:blipFill>
        <p:spPr bwMode="auto">
          <a:xfrm>
            <a:off x="1600200" y="1524000"/>
            <a:ext cx="7543800" cy="5257800"/>
          </a:xfrm>
          <a:prstGeom prst="rect">
            <a:avLst/>
          </a:prstGeom>
          <a:noFill/>
          <a:ln w="9525">
            <a:noFill/>
            <a:miter lim="800000"/>
            <a:headEnd/>
            <a:tailEnd/>
          </a:ln>
          <a:effectLst>
            <a:softEdge rad="571500"/>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3474" name="Rectangle 2"/>
          <p:cNvSpPr>
            <a:spLocks noGrp="1" noChangeArrowheads="1"/>
          </p:cNvSpPr>
          <p:nvPr>
            <p:ph type="title"/>
          </p:nvPr>
        </p:nvSpPr>
        <p:spPr/>
        <p:txBody>
          <a:bodyPr/>
          <a:lstStyle/>
          <a:p>
            <a:pPr eaLnBrk="1" hangingPunct="1">
              <a:defRPr/>
            </a:pPr>
            <a:r>
              <a:rPr lang="en-GB" dirty="0">
                <a:effectLst/>
              </a:rPr>
              <a:t>Aggregate Pits</a:t>
            </a:r>
            <a:endParaRPr lang="en-US" dirty="0">
              <a:solidFill>
                <a:srgbClr val="FF0000"/>
              </a:solidFill>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2770" name="Picture 2" descr="C:\Users\rneil\AppData\Local\Microsoft\Windows\Temporary Internet Files\Content.IE5\GUAO2875\MC90019925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050192"/>
            <a:ext cx="1447800" cy="21366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2600" y="3301396"/>
            <a:ext cx="6668632" cy="3477875"/>
          </a:xfrm>
          <a:prstGeom prst="rect">
            <a:avLst/>
          </a:prstGeom>
          <a:noFill/>
        </p:spPr>
        <p:txBody>
          <a:bodyPr wrap="square" rtlCol="0">
            <a:spAutoFit/>
          </a:bodyPr>
          <a:lstStyle/>
          <a:p>
            <a:pPr algn="ctr">
              <a:buNone/>
            </a:pPr>
            <a:r>
              <a:rPr lang="en-CA" sz="4000" dirty="0"/>
              <a:t> When do you rehab pits?</a:t>
            </a:r>
          </a:p>
          <a:p>
            <a:pPr algn="ctr">
              <a:buNone/>
            </a:pPr>
            <a:r>
              <a:rPr lang="en-CA" sz="4000" dirty="0"/>
              <a:t>What is considered a pit?</a:t>
            </a:r>
          </a:p>
          <a:p>
            <a:pPr algn="ctr">
              <a:buNone/>
            </a:pPr>
            <a:r>
              <a:rPr lang="en-CA" sz="4000" dirty="0"/>
              <a:t>What is set back on pit?</a:t>
            </a:r>
          </a:p>
          <a:p>
            <a:pPr algn="ctr">
              <a:buNone/>
            </a:pPr>
            <a:endParaRPr lang="en-CA" sz="4000" dirty="0"/>
          </a:p>
        </p:txBody>
      </p:sp>
      <p:sp>
        <p:nvSpPr>
          <p:cNvPr id="3" name="TextBox 2"/>
          <p:cNvSpPr txBox="1"/>
          <p:nvPr/>
        </p:nvSpPr>
        <p:spPr>
          <a:xfrm>
            <a:off x="3886200" y="1828800"/>
            <a:ext cx="4953000" cy="1077218"/>
          </a:xfrm>
          <a:prstGeom prst="rect">
            <a:avLst/>
          </a:prstGeom>
          <a:noFill/>
        </p:spPr>
        <p:txBody>
          <a:bodyPr wrap="square" rtlCol="0">
            <a:spAutoFit/>
          </a:bodyPr>
          <a:lstStyle/>
          <a:p>
            <a:pPr>
              <a:buNone/>
            </a:pPr>
            <a:r>
              <a:rPr lang="en-CA" dirty="0"/>
              <a:t>Recognizing Improvement on the Kenora Forest</a:t>
            </a:r>
          </a:p>
        </p:txBody>
      </p:sp>
    </p:spTree>
    <p:extLst>
      <p:ext uri="{BB962C8B-B14F-4D97-AF65-F5344CB8AC3E}">
        <p14:creationId xmlns:p14="http://schemas.microsoft.com/office/powerpoint/2010/main" val="18284921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a:xfrm>
            <a:off x="6324600" y="304800"/>
            <a:ext cx="3352800" cy="685800"/>
          </a:xfrm>
        </p:spPr>
        <p:txBody>
          <a:bodyPr/>
          <a:lstStyle/>
          <a:p>
            <a:pPr algn="r" eaLnBrk="1" hangingPunct="1">
              <a:defRPr/>
            </a:pPr>
            <a:r>
              <a:rPr lang="en-GB" sz="2800" b="0" i="1" dirty="0"/>
              <a:t>Aggregate Pits</a:t>
            </a:r>
            <a:endParaRPr lang="en-US" sz="2800" b="0" i="1" dirty="0"/>
          </a:p>
        </p:txBody>
      </p:sp>
      <p:sp>
        <p:nvSpPr>
          <p:cNvPr id="90115" name="Rectangle 3"/>
          <p:cNvSpPr>
            <a:spLocks noGrp="1" noChangeArrowheads="1"/>
          </p:cNvSpPr>
          <p:nvPr>
            <p:ph type="body" idx="1"/>
          </p:nvPr>
        </p:nvSpPr>
        <p:spPr>
          <a:xfrm>
            <a:off x="1460205" y="1143000"/>
            <a:ext cx="7947024" cy="5410199"/>
          </a:xfrm>
        </p:spPr>
        <p:txBody>
          <a:bodyPr/>
          <a:lstStyle/>
          <a:p>
            <a:pPr marL="0" indent="0" eaLnBrk="1" hangingPunct="1">
              <a:lnSpc>
                <a:spcPct val="90000"/>
              </a:lnSpc>
              <a:buNone/>
            </a:pPr>
            <a:r>
              <a:rPr lang="en-US" sz="2800" b="1" dirty="0"/>
              <a:t> </a:t>
            </a:r>
            <a:r>
              <a:rPr lang="en-US" sz="2400" b="1" dirty="0"/>
              <a:t>Pit construction / Usage – new pits:</a:t>
            </a:r>
            <a:r>
              <a:rPr lang="en-US" sz="2400" b="1" dirty="0">
                <a:solidFill>
                  <a:srgbClr val="FF0000"/>
                </a:solidFill>
              </a:rPr>
              <a:t> </a:t>
            </a:r>
          </a:p>
          <a:p>
            <a:pPr eaLnBrk="1" hangingPunct="1">
              <a:lnSpc>
                <a:spcPct val="90000"/>
              </a:lnSpc>
            </a:pPr>
            <a:r>
              <a:rPr lang="en-US" sz="2400" dirty="0"/>
              <a:t>Must be within the 500m primary/secondary rd corridor </a:t>
            </a:r>
            <a:r>
              <a:rPr lang="en-US" sz="2400" u="sng" dirty="0">
                <a:solidFill>
                  <a:srgbClr val="339933"/>
                </a:solidFill>
              </a:rPr>
              <a:t>or</a:t>
            </a:r>
          </a:p>
          <a:p>
            <a:pPr eaLnBrk="1" hangingPunct="1">
              <a:lnSpc>
                <a:spcPct val="90000"/>
              </a:lnSpc>
            </a:pPr>
            <a:r>
              <a:rPr lang="en-US" sz="2400" dirty="0"/>
              <a:t>Within approved harvest block </a:t>
            </a:r>
            <a:r>
              <a:rPr lang="en-US" sz="2400" u="sng" dirty="0">
                <a:solidFill>
                  <a:srgbClr val="339933"/>
                </a:solidFill>
              </a:rPr>
              <a:t>or</a:t>
            </a:r>
          </a:p>
          <a:p>
            <a:pPr eaLnBrk="1" hangingPunct="1">
              <a:lnSpc>
                <a:spcPct val="90000"/>
              </a:lnSpc>
            </a:pPr>
            <a:r>
              <a:rPr lang="en-US" sz="2400" dirty="0"/>
              <a:t>Within a tertiary road that’s included in the AWS.</a:t>
            </a:r>
          </a:p>
          <a:p>
            <a:pPr eaLnBrk="1" hangingPunct="1">
              <a:lnSpc>
                <a:spcPct val="90000"/>
              </a:lnSpc>
              <a:buFont typeface="Wingdings" pitchFamily="2" charset="2"/>
              <a:buNone/>
            </a:pPr>
            <a:endParaRPr lang="en-US" sz="2800" dirty="0"/>
          </a:p>
          <a:p>
            <a:pPr eaLnBrk="1" hangingPunct="1">
              <a:lnSpc>
                <a:spcPct val="90000"/>
              </a:lnSpc>
            </a:pPr>
            <a:r>
              <a:rPr lang="en-US" b="1" dirty="0">
                <a:solidFill>
                  <a:srgbClr val="FF0000"/>
                </a:solidFill>
              </a:rPr>
              <a:t>ENSURE A 5 METRE SETBACK TO BUSHLINE! (O.F.I. IN 2016 SFI AUDIT)</a:t>
            </a:r>
          </a:p>
          <a:p>
            <a:pPr eaLnBrk="1" hangingPunct="1">
              <a:lnSpc>
                <a:spcPct val="90000"/>
              </a:lnSpc>
            </a:pPr>
            <a:r>
              <a:rPr lang="en-US" dirty="0"/>
              <a:t>CONTROL THE WATER IN / OUT </a:t>
            </a:r>
          </a:p>
          <a:p>
            <a:pPr eaLnBrk="1" hangingPunct="1">
              <a:lnSpc>
                <a:spcPct val="90000"/>
              </a:lnSpc>
            </a:pPr>
            <a:r>
              <a:rPr lang="en-US" dirty="0"/>
              <a:t>VERTICAL FACES &lt;3m</a:t>
            </a:r>
          </a:p>
          <a:p>
            <a:pPr eaLnBrk="1" hangingPunct="1">
              <a:lnSpc>
                <a:spcPct val="90000"/>
              </a:lnSpc>
            </a:pPr>
            <a:r>
              <a:rPr lang="en-US" dirty="0"/>
              <a:t>MUST BE REHABBED WHEN DONE</a:t>
            </a:r>
          </a:p>
          <a:p>
            <a:pPr eaLnBrk="1" hangingPunct="1">
              <a:lnSpc>
                <a:spcPct val="90000"/>
              </a:lnSpc>
            </a:pPr>
            <a:r>
              <a:rPr lang="en-US" dirty="0"/>
              <a:t>THIS INCLUDES small SAND PITS ALONG HAUL ROADS</a:t>
            </a:r>
          </a:p>
          <a:p>
            <a:pPr marL="0" indent="0" eaLnBrk="1" hangingPunct="1">
              <a:lnSpc>
                <a:spcPct val="90000"/>
              </a:lnSpc>
              <a:buNone/>
            </a:pPr>
            <a:endParaRPr lang="en-US" dirty="0"/>
          </a:p>
          <a:p>
            <a:pPr marL="0" indent="0" eaLnBrk="1" hangingPunct="1">
              <a:lnSpc>
                <a:spcPct val="90000"/>
              </a:lnSpc>
              <a:buNone/>
            </a:pPr>
            <a:endParaRPr lang="en-US" dirty="0"/>
          </a:p>
        </p:txBody>
      </p:sp>
      <p:sp>
        <p:nvSpPr>
          <p:cNvPr id="4" name="Rectangle 3"/>
          <p:cNvSpPr/>
          <p:nvPr/>
        </p:nvSpPr>
        <p:spPr bwMode="auto">
          <a:xfrm>
            <a:off x="14478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a:xfrm>
            <a:off x="7239000" y="304800"/>
            <a:ext cx="2514600" cy="533400"/>
          </a:xfrm>
        </p:spPr>
        <p:txBody>
          <a:bodyPr/>
          <a:lstStyle/>
          <a:p>
            <a:pPr eaLnBrk="1" hangingPunct="1">
              <a:defRPr/>
            </a:pPr>
            <a:r>
              <a:rPr lang="en-GB" sz="2800" b="0" i="1" dirty="0"/>
              <a:t>Aggregate Pits</a:t>
            </a:r>
            <a:endParaRPr lang="en-US" sz="2800" b="0" i="1" dirty="0"/>
          </a:p>
        </p:txBody>
      </p:sp>
      <p:sp>
        <p:nvSpPr>
          <p:cNvPr id="91139" name="Rectangle 3"/>
          <p:cNvSpPr>
            <a:spLocks noGrp="1" noChangeArrowheads="1"/>
          </p:cNvSpPr>
          <p:nvPr>
            <p:ph type="body" idx="1"/>
          </p:nvPr>
        </p:nvSpPr>
        <p:spPr>
          <a:xfrm>
            <a:off x="1447800" y="457200"/>
            <a:ext cx="5181600" cy="6675438"/>
          </a:xfrm>
        </p:spPr>
        <p:txBody>
          <a:bodyPr/>
          <a:lstStyle/>
          <a:p>
            <a:pPr eaLnBrk="1" hangingPunct="1">
              <a:lnSpc>
                <a:spcPct val="90000"/>
              </a:lnSpc>
              <a:buFont typeface="Wingdings" pitchFamily="2" charset="2"/>
              <a:buNone/>
            </a:pPr>
            <a:r>
              <a:rPr lang="en-US" sz="2800" b="1" dirty="0"/>
              <a:t>Previously Constructed pits:</a:t>
            </a:r>
          </a:p>
          <a:p>
            <a:pPr eaLnBrk="1" hangingPunct="1">
              <a:lnSpc>
                <a:spcPct val="90000"/>
              </a:lnSpc>
            </a:pPr>
            <a:r>
              <a:rPr lang="en-US" sz="2800" dirty="0"/>
              <a:t>Must be ID as approved on the pre-work. If not </a:t>
            </a:r>
            <a:r>
              <a:rPr lang="en-US" sz="2800" b="1" dirty="0">
                <a:solidFill>
                  <a:srgbClr val="FF0000"/>
                </a:solidFill>
              </a:rPr>
              <a:t>STOP WORK!</a:t>
            </a:r>
            <a:r>
              <a:rPr lang="en-US" sz="2800" dirty="0">
                <a:solidFill>
                  <a:srgbClr val="FF0000"/>
                </a:solidFill>
              </a:rPr>
              <a:t> </a:t>
            </a:r>
            <a:r>
              <a:rPr lang="en-US" sz="2800" dirty="0"/>
              <a:t>Obtain approval from Miisun Rep.</a:t>
            </a:r>
            <a:r>
              <a:rPr lang="en-US" sz="2800" dirty="0">
                <a:solidFill>
                  <a:srgbClr val="FF0000"/>
                </a:solidFill>
              </a:rPr>
              <a:t> </a:t>
            </a:r>
          </a:p>
          <a:p>
            <a:pPr eaLnBrk="1" hangingPunct="1">
              <a:lnSpc>
                <a:spcPct val="90000"/>
              </a:lnSpc>
            </a:pPr>
            <a:r>
              <a:rPr lang="en-US" sz="2800" dirty="0"/>
              <a:t>Follow pre-work usage specs in SOP and pre-work instructions. Monitor on a continuous basis. </a:t>
            </a:r>
          </a:p>
          <a:p>
            <a:pPr eaLnBrk="1" hangingPunct="1">
              <a:lnSpc>
                <a:spcPct val="90000"/>
              </a:lnSpc>
              <a:buFont typeface="Wingdings" pitchFamily="2" charset="2"/>
              <a:buNone/>
            </a:pPr>
            <a:r>
              <a:rPr lang="en-US" sz="2800" b="1" dirty="0"/>
              <a:t>Pit Reclamation:</a:t>
            </a:r>
          </a:p>
          <a:p>
            <a:pPr eaLnBrk="1" hangingPunct="1">
              <a:lnSpc>
                <a:spcPct val="90000"/>
              </a:lnSpc>
            </a:pPr>
            <a:r>
              <a:rPr lang="en-US" sz="2800" dirty="0"/>
              <a:t>Progressive rehab on an ongoing basis!</a:t>
            </a:r>
          </a:p>
          <a:p>
            <a:pPr eaLnBrk="1" hangingPunct="1">
              <a:lnSpc>
                <a:spcPct val="90000"/>
              </a:lnSpc>
            </a:pPr>
            <a:r>
              <a:rPr lang="en-US" sz="2800" dirty="0"/>
              <a:t>For Category 9 pits that have not been renewed, reclamation must occur prior to the 120 month exemption timeframe.  Follow rehab instructions in step 6 of the SOP.</a:t>
            </a:r>
          </a:p>
        </p:txBody>
      </p:sp>
      <p:pic>
        <p:nvPicPr>
          <p:cNvPr id="91140" name="Picture 5" descr="prerestoration"/>
          <p:cNvPicPr>
            <a:picLocks noChangeAspect="1" noChangeArrowheads="1"/>
          </p:cNvPicPr>
          <p:nvPr/>
        </p:nvPicPr>
        <p:blipFill>
          <a:blip r:embed="rId2" cstate="print"/>
          <a:srcRect/>
          <a:stretch>
            <a:fillRect/>
          </a:stretch>
        </p:blipFill>
        <p:spPr bwMode="auto">
          <a:xfrm>
            <a:off x="6553200" y="2133600"/>
            <a:ext cx="3314700" cy="2438400"/>
          </a:xfrm>
          <a:prstGeom prst="rect">
            <a:avLst/>
          </a:prstGeom>
          <a:noFill/>
          <a:ln w="9525">
            <a:noFill/>
            <a:miter lim="800000"/>
            <a:headEnd/>
            <a:tailEnd/>
          </a:ln>
          <a:effectLst>
            <a:softEdge rad="469900"/>
          </a:effectLst>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3474" name="Rectangle 2"/>
          <p:cNvSpPr>
            <a:spLocks noGrp="1" noChangeArrowheads="1"/>
          </p:cNvSpPr>
          <p:nvPr>
            <p:ph type="title"/>
          </p:nvPr>
        </p:nvSpPr>
        <p:spPr>
          <a:xfrm>
            <a:off x="1425575" y="304801"/>
            <a:ext cx="7642225" cy="533399"/>
          </a:xfrm>
        </p:spPr>
        <p:txBody>
          <a:bodyPr/>
          <a:lstStyle/>
          <a:p>
            <a:pPr eaLnBrk="1" hangingPunct="1">
              <a:defRPr/>
            </a:pPr>
            <a:r>
              <a:rPr lang="en-GB" dirty="0">
                <a:effectLst/>
              </a:rPr>
              <a:t>Aggregate Pits</a:t>
            </a:r>
            <a:endParaRPr lang="en-US" dirty="0">
              <a:solidFill>
                <a:srgbClr val="FF0000"/>
              </a:solidFill>
            </a:endParaRPr>
          </a:p>
        </p:txBody>
      </p:sp>
      <p:sp>
        <p:nvSpPr>
          <p:cNvPr id="4" name="Rectangle 3"/>
          <p:cNvSpPr/>
          <p:nvPr/>
        </p:nvSpPr>
        <p:spPr bwMode="auto">
          <a:xfrm>
            <a:off x="1371600" y="7108527"/>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TextBox 4"/>
          <p:cNvSpPr txBox="1"/>
          <p:nvPr/>
        </p:nvSpPr>
        <p:spPr>
          <a:xfrm>
            <a:off x="6248400" y="1905000"/>
            <a:ext cx="4114800" cy="1323439"/>
          </a:xfrm>
          <a:prstGeom prst="rect">
            <a:avLst/>
          </a:prstGeom>
          <a:noFill/>
        </p:spPr>
        <p:txBody>
          <a:bodyPr wrap="square" rtlCol="0">
            <a:spAutoFit/>
          </a:bodyPr>
          <a:lstStyle/>
          <a:p>
            <a:pPr>
              <a:buNone/>
            </a:pPr>
            <a:r>
              <a:rPr lang="en-CA" dirty="0">
                <a:solidFill>
                  <a:srgbClr val="FF0000"/>
                </a:solidFill>
                <a:latin typeface="Tempus Sans ITC" pitchFamily="82" charset="0"/>
              </a:rPr>
              <a:t>NO CAVE PITS – </a:t>
            </a:r>
          </a:p>
          <a:p>
            <a:pPr>
              <a:buNone/>
            </a:pPr>
            <a:r>
              <a:rPr lang="en-CA" dirty="0">
                <a:solidFill>
                  <a:srgbClr val="FF0000"/>
                </a:solidFill>
                <a:latin typeface="Tempus Sans ITC" pitchFamily="82" charset="0"/>
              </a:rPr>
              <a:t>SAFETY CONCERN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227" y="934080"/>
            <a:ext cx="5486400" cy="4097655"/>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3943112"/>
            <a:ext cx="4953000" cy="3699272"/>
          </a:xfrm>
          <a:prstGeom prst="rect">
            <a:avLst/>
          </a:prstGeom>
        </p:spPr>
      </p:pic>
      <p:sp>
        <p:nvSpPr>
          <p:cNvPr id="8" name="TextBox 7"/>
          <p:cNvSpPr txBox="1"/>
          <p:nvPr/>
        </p:nvSpPr>
        <p:spPr>
          <a:xfrm>
            <a:off x="2362200" y="5867400"/>
            <a:ext cx="1905000" cy="584775"/>
          </a:xfrm>
          <a:prstGeom prst="rect">
            <a:avLst/>
          </a:prstGeom>
          <a:noFill/>
        </p:spPr>
        <p:txBody>
          <a:bodyPr wrap="square" rtlCol="0">
            <a:spAutoFit/>
          </a:bodyPr>
          <a:lstStyle/>
          <a:p>
            <a:pPr>
              <a:buNone/>
            </a:pPr>
            <a:r>
              <a:rPr lang="en-CA" dirty="0">
                <a:solidFill>
                  <a:srgbClr val="FF0000"/>
                </a:solidFill>
                <a:latin typeface="Tempus Sans ITC" pitchFamily="82" charset="0"/>
              </a:rPr>
              <a:t>Pit Rehab</a:t>
            </a:r>
          </a:p>
        </p:txBody>
      </p:sp>
    </p:spTree>
    <p:extLst>
      <p:ext uri="{BB962C8B-B14F-4D97-AF65-F5344CB8AC3E}">
        <p14:creationId xmlns:p14="http://schemas.microsoft.com/office/powerpoint/2010/main" val="3539897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7086601" y="0"/>
            <a:ext cx="2971800" cy="838200"/>
          </a:xfrm>
        </p:spPr>
        <p:txBody>
          <a:bodyPr/>
          <a:lstStyle/>
          <a:p>
            <a:pPr eaLnBrk="1" hangingPunct="1">
              <a:defRPr/>
            </a:pPr>
            <a:r>
              <a:rPr lang="en-GB" sz="2800" b="0" i="1" dirty="0"/>
              <a:t>Aggregate Pits</a:t>
            </a:r>
            <a:endParaRPr lang="en-US" sz="2800" b="0" i="1" dirty="0"/>
          </a:p>
        </p:txBody>
      </p:sp>
      <p:sp>
        <p:nvSpPr>
          <p:cNvPr id="92163" name="Rectangle 3"/>
          <p:cNvSpPr>
            <a:spLocks noGrp="1" noChangeArrowheads="1"/>
          </p:cNvSpPr>
          <p:nvPr>
            <p:ph type="body" sz="half" idx="1"/>
          </p:nvPr>
        </p:nvSpPr>
        <p:spPr>
          <a:xfrm>
            <a:off x="1371601" y="381000"/>
            <a:ext cx="8686800" cy="3124200"/>
          </a:xfrm>
        </p:spPr>
        <p:txBody>
          <a:bodyPr/>
          <a:lstStyle/>
          <a:p>
            <a:pPr eaLnBrk="1" hangingPunct="1">
              <a:lnSpc>
                <a:spcPct val="80000"/>
              </a:lnSpc>
              <a:buFont typeface="Wingdings" pitchFamily="2" charset="2"/>
              <a:buNone/>
            </a:pPr>
            <a:r>
              <a:rPr lang="en-US" sz="2800" b="1" dirty="0"/>
              <a:t>Pit Reporting - Category 14:</a:t>
            </a:r>
          </a:p>
          <a:p>
            <a:pPr eaLnBrk="1" hangingPunct="1">
              <a:lnSpc>
                <a:spcPct val="80000"/>
              </a:lnSpc>
            </a:pPr>
            <a:r>
              <a:rPr lang="en-US" sz="2800" dirty="0"/>
              <a:t>Cat 14 pits locations are tracked and reported by Miisun and  submitted to MNR by Jan 31</a:t>
            </a:r>
            <a:r>
              <a:rPr lang="en-US" sz="2800" baseline="30000" dirty="0"/>
              <a:t>st</a:t>
            </a:r>
            <a:r>
              <a:rPr lang="en-US" sz="2800" dirty="0"/>
              <a:t>.  This includes GPS coordinates of every haul support Cat 14 pit and road construction support pit (about 25 last year) linked to each licensee.</a:t>
            </a:r>
          </a:p>
          <a:p>
            <a:pPr eaLnBrk="1" hangingPunct="1">
              <a:lnSpc>
                <a:spcPct val="80000"/>
              </a:lnSpc>
              <a:buFont typeface="Wingdings" pitchFamily="2" charset="2"/>
              <a:buNone/>
            </a:pPr>
            <a:r>
              <a:rPr lang="en-US" sz="2800" b="1" dirty="0"/>
              <a:t>Pit Reporting - Category 9:</a:t>
            </a:r>
          </a:p>
          <a:p>
            <a:pPr eaLnBrk="1" hangingPunct="1">
              <a:lnSpc>
                <a:spcPct val="80000"/>
              </a:lnSpc>
            </a:pPr>
            <a:r>
              <a:rPr lang="en-US" sz="2800" dirty="0"/>
              <a:t>Miisun to ensure approvals are in place:</a:t>
            </a:r>
          </a:p>
          <a:p>
            <a:pPr eaLnBrk="1" hangingPunct="1">
              <a:lnSpc>
                <a:spcPct val="80000"/>
              </a:lnSpc>
              <a:buFont typeface="Wingdings" pitchFamily="2" charset="2"/>
              <a:buNone/>
            </a:pPr>
            <a:endParaRPr lang="en-US" sz="2800" dirty="0"/>
          </a:p>
          <a:p>
            <a:pPr eaLnBrk="1" hangingPunct="1">
              <a:lnSpc>
                <a:spcPct val="80000"/>
              </a:lnSpc>
              <a:buFont typeface="Wingdings" pitchFamily="2" charset="2"/>
              <a:buNone/>
            </a:pPr>
            <a:endParaRPr lang="en-US" sz="2800" dirty="0"/>
          </a:p>
          <a:p>
            <a:pPr eaLnBrk="1" hangingPunct="1">
              <a:lnSpc>
                <a:spcPct val="80000"/>
              </a:lnSpc>
              <a:buFont typeface="Wingdings" pitchFamily="2" charset="2"/>
              <a:buNone/>
            </a:pPr>
            <a:endParaRPr lang="en-US" sz="1600" dirty="0"/>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graphicFrame>
        <p:nvGraphicFramePr>
          <p:cNvPr id="877609" name="Group 41"/>
          <p:cNvGraphicFramePr>
            <a:graphicFrameLocks noGrp="1"/>
          </p:cNvGraphicFramePr>
          <p:nvPr>
            <p:ph sz="half" idx="2"/>
            <p:extLst>
              <p:ext uri="{D42A27DB-BD31-4B8C-83A1-F6EECF244321}">
                <p14:modId xmlns:p14="http://schemas.microsoft.com/office/powerpoint/2010/main" val="894439105"/>
              </p:ext>
            </p:extLst>
          </p:nvPr>
        </p:nvGraphicFramePr>
        <p:xfrm>
          <a:off x="1828800" y="3311887"/>
          <a:ext cx="7315200" cy="4131512"/>
        </p:xfrm>
        <a:graphic>
          <a:graphicData uri="http://schemas.openxmlformats.org/drawingml/2006/table">
            <a:tbl>
              <a:tblPr/>
              <a:tblGrid>
                <a:gridCol w="3723106">
                  <a:extLst>
                    <a:ext uri="{9D8B030D-6E8A-4147-A177-3AD203B41FA5}">
                      <a16:colId xmlns:a16="http://schemas.microsoft.com/office/drawing/2014/main" val="20000"/>
                    </a:ext>
                  </a:extLst>
                </a:gridCol>
                <a:gridCol w="3592094">
                  <a:extLst>
                    <a:ext uri="{9D8B030D-6E8A-4147-A177-3AD203B41FA5}">
                      <a16:colId xmlns:a16="http://schemas.microsoft.com/office/drawing/2014/main" val="20001"/>
                    </a:ext>
                  </a:extLst>
                </a:gridCol>
              </a:tblGrid>
              <a:tr h="975898">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1" i="0" u="none" strike="noStrike" cap="none" normalizeH="0" baseline="0" dirty="0">
                          <a:ln>
                            <a:noFill/>
                          </a:ln>
                          <a:solidFill>
                            <a:srgbClr val="000000"/>
                          </a:solidFill>
                          <a:effectLst/>
                          <a:latin typeface="Times New Roman" pitchFamily="18" charset="0"/>
                          <a:cs typeface="Times New Roman" pitchFamily="18" charset="0"/>
                        </a:rPr>
                        <a:t>Approval Type</a:t>
                      </a:r>
                    </a:p>
                  </a:txBody>
                  <a:tcPr marL="100279" marR="100279" marT="52145" marB="521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1" i="0" u="none" strike="noStrike" cap="none" normalizeH="0" baseline="0" dirty="0">
                          <a:ln>
                            <a:noFill/>
                          </a:ln>
                          <a:solidFill>
                            <a:srgbClr val="000000"/>
                          </a:solidFill>
                          <a:effectLst/>
                          <a:latin typeface="Times New Roman" pitchFamily="18" charset="0"/>
                          <a:cs typeface="Times New Roman" pitchFamily="18" charset="0"/>
                        </a:rPr>
                        <a:t>Required when building or using pits that…</a:t>
                      </a:r>
                    </a:p>
                  </a:txBody>
                  <a:tcPr marL="100279" marR="100279" marT="52145" marB="521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0"/>
                  </a:ext>
                </a:extLst>
              </a:tr>
              <a:tr h="1172362">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Highways Entrance Permit</a:t>
                      </a:r>
                    </a:p>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(if required) from Ontario Ministry of Transportation </a:t>
                      </a:r>
                    </a:p>
                  </a:txBody>
                  <a:tcPr marL="100279" marR="100279" marT="52145" marB="521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Enter any numbered Kings or Queens Provincial highway </a:t>
                      </a:r>
                    </a:p>
                  </a:txBody>
                  <a:tcPr marL="100279" marR="100279" marT="52145" marB="521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2529">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MNR’s Aggregate Permit for Category 9 aggregate pits. </a:t>
                      </a:r>
                    </a:p>
                  </a:txBody>
                  <a:tcPr marL="100279" marR="100279" marT="52145" marB="521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Do not meet the definitions of a Category 14 pit.</a:t>
                      </a:r>
                    </a:p>
                  </a:txBody>
                  <a:tcPr marL="100279" marR="100279" marT="52145" marB="521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20723">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Written approval from Miisun Supervisor. </a:t>
                      </a:r>
                    </a:p>
                  </a:txBody>
                  <a:tcPr marL="100279" marR="100279" marT="52145" marB="521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Are constructed under any MNR approved Category 9 permit and conditions. </a:t>
                      </a:r>
                    </a:p>
                  </a:txBody>
                  <a:tcPr marL="100279" marR="100279" marT="52145" marB="521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7239001" y="381001"/>
            <a:ext cx="2819400" cy="457200"/>
          </a:xfrm>
        </p:spPr>
        <p:txBody>
          <a:bodyPr/>
          <a:lstStyle/>
          <a:p>
            <a:pPr eaLnBrk="1" hangingPunct="1">
              <a:defRPr/>
            </a:pPr>
            <a:r>
              <a:rPr lang="en-GB" sz="2800" b="0" i="1" dirty="0"/>
              <a:t>Aggregate Pits</a:t>
            </a:r>
            <a:endParaRPr lang="en-US" sz="2800" b="0" i="1" dirty="0"/>
          </a:p>
        </p:txBody>
      </p:sp>
      <p:sp>
        <p:nvSpPr>
          <p:cNvPr id="93187" name="Rectangle 3"/>
          <p:cNvSpPr>
            <a:spLocks noGrp="1" noChangeArrowheads="1"/>
          </p:cNvSpPr>
          <p:nvPr>
            <p:ph type="body" idx="1"/>
          </p:nvPr>
        </p:nvSpPr>
        <p:spPr>
          <a:xfrm>
            <a:off x="1425575" y="990601"/>
            <a:ext cx="8251825" cy="6264275"/>
          </a:xfrm>
        </p:spPr>
        <p:txBody>
          <a:bodyPr/>
          <a:lstStyle/>
          <a:p>
            <a:pPr eaLnBrk="1" hangingPunct="1"/>
            <a:r>
              <a:rPr lang="en-US" sz="2800" dirty="0"/>
              <a:t>Miisun supervisor checks status of pit (active or inactive) from MNR with OFIS records. Update database accordingly. </a:t>
            </a:r>
          </a:p>
          <a:p>
            <a:pPr eaLnBrk="1" hangingPunct="1">
              <a:buFont typeface="Wingdings" pitchFamily="2" charset="2"/>
              <a:buNone/>
            </a:pPr>
            <a:r>
              <a:rPr lang="en-US" sz="2800" b="1" dirty="0"/>
              <a:t>Pit Construction:</a:t>
            </a:r>
          </a:p>
          <a:p>
            <a:pPr eaLnBrk="1" hangingPunct="1"/>
            <a:r>
              <a:rPr lang="en-US" sz="2800" dirty="0"/>
              <a:t>Contractor completes one on one pre-work instructions with operator(s) to implement plan. </a:t>
            </a:r>
          </a:p>
          <a:p>
            <a:pPr eaLnBrk="1" hangingPunct="1"/>
            <a:r>
              <a:rPr lang="en-US" sz="2800" dirty="0"/>
              <a:t>If drawing from </a:t>
            </a:r>
            <a:r>
              <a:rPr lang="en-US" sz="2800" u="sng" dirty="0"/>
              <a:t>previously constructed pit</a:t>
            </a:r>
            <a:r>
              <a:rPr lang="en-US" sz="2800" dirty="0"/>
              <a:t>,  verify conditions (if any) for use of the pit</a:t>
            </a:r>
          </a:p>
          <a:p>
            <a:pPr eaLnBrk="1" hangingPunct="1"/>
            <a:r>
              <a:rPr lang="en-US" sz="2800" dirty="0"/>
              <a:t>Contractor/operators implement plan. Monitor on a continuous basis to conditions in pre-work, site plan and conditions.  </a:t>
            </a:r>
          </a:p>
          <a:p>
            <a:pPr eaLnBrk="1" hangingPunct="1"/>
            <a:endParaRPr lang="en-US" sz="2800" dirty="0"/>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33400"/>
            <a:ext cx="7962900" cy="1123950"/>
          </a:xfrm>
        </p:spPr>
        <p:txBody>
          <a:bodyPr/>
          <a:lstStyle/>
          <a:p>
            <a:r>
              <a:rPr lang="en-CA" dirty="0"/>
              <a:t>Our Cat 9 Pits</a:t>
            </a:r>
          </a:p>
        </p:txBody>
      </p:sp>
      <p:pic>
        <p:nvPicPr>
          <p:cNvPr id="34818" name="Picture 2" descr="\\MIISUNDC\common\Kenora_Forest\Forest Operations\Inspections\Inspections - Pits\2012-13\ER 56\100_252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318437"/>
            <a:ext cx="4775199" cy="3581400"/>
          </a:xfrm>
          <a:prstGeom prst="rect">
            <a:avLst/>
          </a:prstGeom>
          <a:noFill/>
          <a:effectLst>
            <a:softEdge rad="660400"/>
          </a:effectLst>
          <a:extLst>
            <a:ext uri="{909E8E84-426E-40DD-AFC4-6F175D3DCCD1}">
              <a14:hiddenFill xmlns:a14="http://schemas.microsoft.com/office/drawing/2010/main">
                <a:solidFill>
                  <a:srgbClr val="FFFFFF"/>
                </a:solidFill>
              </a14:hiddenFill>
            </a:ext>
          </a:extLst>
        </p:spPr>
      </p:pic>
      <p:pic>
        <p:nvPicPr>
          <p:cNvPr id="348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864242"/>
            <a:ext cx="2131577"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41470" y="4876800"/>
            <a:ext cx="8288330" cy="1938992"/>
          </a:xfrm>
          <a:prstGeom prst="rect">
            <a:avLst/>
          </a:prstGeom>
          <a:noFill/>
        </p:spPr>
        <p:txBody>
          <a:bodyPr wrap="square" rtlCol="0">
            <a:spAutoFit/>
          </a:bodyPr>
          <a:lstStyle/>
          <a:p>
            <a:pPr>
              <a:buNone/>
            </a:pPr>
            <a:r>
              <a:rPr lang="en-CA" sz="2400" dirty="0">
                <a:latin typeface="Tahoma" pitchFamily="34" charset="0"/>
                <a:ea typeface="Tahoma" pitchFamily="34" charset="0"/>
                <a:cs typeface="Tahoma" pitchFamily="34" charset="0"/>
              </a:rPr>
              <a:t>You cannot produce or remove material without 2 things:</a:t>
            </a:r>
          </a:p>
          <a:p>
            <a:pPr marL="342900" indent="-342900"/>
            <a:r>
              <a:rPr lang="en-CA" sz="2400" dirty="0">
                <a:latin typeface="Tahoma" pitchFamily="34" charset="0"/>
                <a:ea typeface="Tahoma" pitchFamily="34" charset="0"/>
                <a:cs typeface="Tahoma" pitchFamily="34" charset="0"/>
              </a:rPr>
              <a:t>Permission from Miitigoog (Miisun)</a:t>
            </a:r>
          </a:p>
          <a:p>
            <a:pPr marL="342900" indent="-342900"/>
            <a:r>
              <a:rPr lang="en-CA" sz="2400" dirty="0">
                <a:latin typeface="Tahoma" pitchFamily="34" charset="0"/>
                <a:ea typeface="Tahoma" pitchFamily="34" charset="0"/>
                <a:cs typeface="Tahoma" pitchFamily="34" charset="0"/>
              </a:rPr>
              <a:t>Means of tracking the amount of material, and communication of those precise volumes to Miisun</a:t>
            </a:r>
          </a:p>
        </p:txBody>
      </p:sp>
      <p:sp>
        <p:nvSpPr>
          <p:cNvPr id="7" name="Rectangle 6"/>
          <p:cNvSpPr/>
          <p:nvPr/>
        </p:nvSpPr>
        <p:spPr bwMode="auto">
          <a:xfrm>
            <a:off x="1371600" y="7108527"/>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extLst>
      <p:ext uri="{BB962C8B-B14F-4D97-AF65-F5344CB8AC3E}">
        <p14:creationId xmlns:p14="http://schemas.microsoft.com/office/powerpoint/2010/main" val="4342279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7162802" y="381000"/>
            <a:ext cx="2378074" cy="685800"/>
          </a:xfrm>
        </p:spPr>
        <p:txBody>
          <a:bodyPr/>
          <a:lstStyle/>
          <a:p>
            <a:pPr eaLnBrk="1" hangingPunct="1">
              <a:defRPr/>
            </a:pPr>
            <a:r>
              <a:rPr lang="en-GB" sz="2800" b="0" i="1" dirty="0"/>
              <a:t>Aggregate Pits</a:t>
            </a:r>
            <a:endParaRPr lang="en-US" sz="2800" b="0" i="1" dirty="0"/>
          </a:p>
        </p:txBody>
      </p:sp>
      <p:sp>
        <p:nvSpPr>
          <p:cNvPr id="94211" name="Rectangle 3"/>
          <p:cNvSpPr>
            <a:spLocks noGrp="1" noChangeArrowheads="1"/>
          </p:cNvSpPr>
          <p:nvPr>
            <p:ph type="body" idx="1"/>
          </p:nvPr>
        </p:nvSpPr>
        <p:spPr>
          <a:xfrm>
            <a:off x="1425576" y="457201"/>
            <a:ext cx="8404225" cy="6797675"/>
          </a:xfrm>
        </p:spPr>
        <p:txBody>
          <a:bodyPr/>
          <a:lstStyle/>
          <a:p>
            <a:pPr eaLnBrk="1" hangingPunct="1">
              <a:buFont typeface="Wingdings" pitchFamily="2" charset="2"/>
              <a:buNone/>
            </a:pPr>
            <a:r>
              <a:rPr lang="en-US" sz="2800" b="1" dirty="0"/>
              <a:t>Category 9 Pit Rehab: </a:t>
            </a:r>
          </a:p>
          <a:p>
            <a:pPr eaLnBrk="1" hangingPunct="1"/>
            <a:r>
              <a:rPr lang="en-US" sz="2800" dirty="0"/>
              <a:t>Rehab according to conditions of the permit.</a:t>
            </a:r>
          </a:p>
          <a:p>
            <a:pPr eaLnBrk="1" hangingPunct="1">
              <a:buFont typeface="Wingdings" pitchFamily="2" charset="2"/>
              <a:buNone/>
            </a:pPr>
            <a:r>
              <a:rPr lang="en-US" sz="2800" b="1" dirty="0"/>
              <a:t>Category 9 Pit Reporting:</a:t>
            </a:r>
          </a:p>
          <a:p>
            <a:pPr eaLnBrk="1" hangingPunct="1"/>
            <a:r>
              <a:rPr lang="en-US" sz="2800" dirty="0"/>
              <a:t>Miisun completes and submits Form #590 to MNR by Sept 30</a:t>
            </a:r>
            <a:r>
              <a:rPr lang="en-US" sz="2800" baseline="30000" dirty="0"/>
              <a:t>th</a:t>
            </a:r>
            <a:r>
              <a:rPr lang="en-US" sz="2800" dirty="0"/>
              <a:t>. </a:t>
            </a:r>
          </a:p>
          <a:p>
            <a:pPr>
              <a:spcBef>
                <a:spcPct val="50000"/>
              </a:spcBef>
            </a:pPr>
            <a:r>
              <a:rPr lang="en-US" sz="2800" dirty="0"/>
              <a:t>Miisun supervisors will maintain OFIS database by entering or updating pit boundary location and status on an ongoing basis. (refer to SOP for details)</a:t>
            </a:r>
          </a:p>
          <a:p>
            <a:pPr>
              <a:spcBef>
                <a:spcPct val="50000"/>
              </a:spcBef>
              <a:buFont typeface="Wingdings" pitchFamily="2" charset="2"/>
              <a:buNone/>
            </a:pPr>
            <a:endParaRPr lang="en-US" sz="2800" dirty="0"/>
          </a:p>
          <a:p>
            <a:pPr>
              <a:spcBef>
                <a:spcPct val="50000"/>
              </a:spcBef>
              <a:buFont typeface="Wingdings" pitchFamily="2" charset="2"/>
              <a:buNone/>
            </a:pPr>
            <a:endParaRPr lang="en-US" sz="2800" dirty="0"/>
          </a:p>
        </p:txBody>
      </p:sp>
      <p:pic>
        <p:nvPicPr>
          <p:cNvPr id="94212" name="Picture 4" descr="Progressiverehabpit"/>
          <p:cNvPicPr>
            <a:picLocks noChangeAspect="1" noChangeArrowheads="1"/>
          </p:cNvPicPr>
          <p:nvPr/>
        </p:nvPicPr>
        <p:blipFill>
          <a:blip r:embed="rId2" cstate="print"/>
          <a:srcRect/>
          <a:stretch>
            <a:fillRect/>
          </a:stretch>
        </p:blipFill>
        <p:spPr bwMode="auto">
          <a:xfrm>
            <a:off x="3124200" y="4343400"/>
            <a:ext cx="4495800" cy="3371849"/>
          </a:xfrm>
          <a:prstGeom prst="rect">
            <a:avLst/>
          </a:prstGeom>
          <a:noFill/>
          <a:ln w="9525">
            <a:noFill/>
            <a:miter lim="800000"/>
            <a:headEnd/>
            <a:tailEnd/>
          </a:ln>
          <a:effectLst>
            <a:softEdge rad="508000"/>
          </a:effectLst>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6370" name="Rectangle 2"/>
          <p:cNvSpPr>
            <a:spLocks noGrp="1" noChangeArrowheads="1"/>
          </p:cNvSpPr>
          <p:nvPr>
            <p:ph type="ctrTitle" idx="4294967295"/>
          </p:nvPr>
        </p:nvSpPr>
        <p:spPr>
          <a:xfrm>
            <a:off x="1592264" y="1381125"/>
            <a:ext cx="7712075" cy="1295400"/>
          </a:xfrm>
        </p:spPr>
        <p:txBody>
          <a:bodyPr/>
          <a:lstStyle/>
          <a:p>
            <a:pPr eaLnBrk="1" hangingPunct="1">
              <a:defRPr/>
            </a:pPr>
            <a:r>
              <a:rPr lang="en-GB" dirty="0"/>
              <a:t>Road Maintenance</a:t>
            </a:r>
          </a:p>
        </p:txBody>
      </p:sp>
      <p:pic>
        <p:nvPicPr>
          <p:cNvPr id="95236" name="Picture 4" descr="Grader"/>
          <p:cNvPicPr>
            <a:picLocks noChangeAspect="1" noChangeArrowheads="1"/>
          </p:cNvPicPr>
          <p:nvPr/>
        </p:nvPicPr>
        <p:blipFill>
          <a:blip r:embed="rId3" cstate="print"/>
          <a:srcRect/>
          <a:stretch>
            <a:fillRect/>
          </a:stretch>
        </p:blipFill>
        <p:spPr bwMode="auto">
          <a:xfrm>
            <a:off x="2362200" y="2359026"/>
            <a:ext cx="6324600" cy="4041775"/>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4674" name="Rectangle 2"/>
          <p:cNvSpPr>
            <a:spLocks noGrp="1" noChangeArrowheads="1"/>
          </p:cNvSpPr>
          <p:nvPr>
            <p:ph type="title"/>
          </p:nvPr>
        </p:nvSpPr>
        <p:spPr>
          <a:xfrm>
            <a:off x="1066800" y="44302"/>
            <a:ext cx="8671846" cy="1295400"/>
          </a:xfrm>
        </p:spPr>
        <p:txBody>
          <a:bodyPr/>
          <a:lstStyle/>
          <a:p>
            <a:pPr eaLnBrk="1" hangingPunct="1">
              <a:defRPr/>
            </a:pPr>
            <a:r>
              <a:rPr lang="en-US" sz="3600" dirty="0">
                <a:solidFill>
                  <a:srgbClr val="003200"/>
                </a:solidFill>
              </a:rPr>
              <a:t>Central Canada SFI  Implementation Committee (CCSIC)</a:t>
            </a:r>
          </a:p>
        </p:txBody>
      </p:sp>
      <p:sp>
        <p:nvSpPr>
          <p:cNvPr id="30725" name="Text Box 5"/>
          <p:cNvSpPr txBox="1">
            <a:spLocks noChangeArrowheads="1"/>
          </p:cNvSpPr>
          <p:nvPr/>
        </p:nvSpPr>
        <p:spPr bwMode="auto">
          <a:xfrm>
            <a:off x="6705600" y="5527675"/>
            <a:ext cx="3603625" cy="443863"/>
          </a:xfrm>
          <a:prstGeom prst="rect">
            <a:avLst/>
          </a:prstGeom>
          <a:noFill/>
          <a:ln w="34925">
            <a:noFill/>
            <a:miter lim="800000"/>
            <a:headEnd/>
            <a:tailEnd/>
          </a:ln>
        </p:spPr>
        <p:txBody>
          <a:bodyPr lIns="100278" tIns="52145" rIns="100278" bIns="52145">
            <a:spAutoFit/>
          </a:bodyPr>
          <a:lstStyle/>
          <a:p>
            <a:pPr algn="ctr" defTabSz="1019175">
              <a:buFontTx/>
              <a:buNone/>
            </a:pPr>
            <a:endParaRPr lang="en-US" sz="2200"/>
          </a:p>
        </p:txBody>
      </p:sp>
      <p:sp>
        <p:nvSpPr>
          <p:cNvPr id="30726" name="Text Box 6"/>
          <p:cNvSpPr txBox="1">
            <a:spLocks noChangeArrowheads="1"/>
          </p:cNvSpPr>
          <p:nvPr/>
        </p:nvSpPr>
        <p:spPr bwMode="auto">
          <a:xfrm>
            <a:off x="6202364" y="4491038"/>
            <a:ext cx="3856037" cy="443863"/>
          </a:xfrm>
          <a:prstGeom prst="rect">
            <a:avLst/>
          </a:prstGeom>
          <a:noFill/>
          <a:ln w="34925">
            <a:noFill/>
            <a:miter lim="800000"/>
            <a:headEnd/>
            <a:tailEnd/>
          </a:ln>
        </p:spPr>
        <p:txBody>
          <a:bodyPr lIns="100278" tIns="52145" rIns="100278" bIns="52145">
            <a:spAutoFit/>
          </a:bodyPr>
          <a:lstStyle/>
          <a:p>
            <a:pPr algn="ctr" defTabSz="1019175">
              <a:buFontTx/>
              <a:buNone/>
            </a:pPr>
            <a:endParaRPr lang="en-US" sz="2200"/>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0" name="TextBox 9"/>
          <p:cNvSpPr txBox="1"/>
          <p:nvPr/>
        </p:nvSpPr>
        <p:spPr>
          <a:xfrm>
            <a:off x="1371600" y="1447800"/>
            <a:ext cx="8458200" cy="4185761"/>
          </a:xfrm>
          <a:prstGeom prst="rect">
            <a:avLst/>
          </a:prstGeom>
          <a:noFill/>
        </p:spPr>
        <p:txBody>
          <a:bodyPr wrap="square" rtlCol="0">
            <a:spAutoFit/>
          </a:bodyPr>
          <a:lstStyle/>
          <a:p>
            <a:r>
              <a:rPr lang="en-US" sz="2800" dirty="0"/>
              <a:t>Local SFI Implementation Committees are key to promoting the SFI Program.</a:t>
            </a:r>
          </a:p>
          <a:p>
            <a:r>
              <a:rPr lang="en-US" sz="2800" dirty="0"/>
              <a:t>In Ontario and Manitoba, the SFI Program is overseen by the Central Canada SFI Implementation Committee (CCSIC).</a:t>
            </a:r>
          </a:p>
          <a:p>
            <a:r>
              <a:rPr lang="en-US" sz="2800" dirty="0"/>
              <a:t>CCSIC was formed in December 2003.</a:t>
            </a:r>
          </a:p>
          <a:p>
            <a:r>
              <a:rPr lang="en-US" sz="2800" dirty="0"/>
              <a:t>Members include SFI Program Participants and supporters.</a:t>
            </a:r>
          </a:p>
        </p:txBody>
      </p:sp>
      <p:pic>
        <p:nvPicPr>
          <p:cNvPr id="11" name="Picture 10" descr="SIC_logo_Central_Canadagif.gif"/>
          <p:cNvPicPr>
            <a:picLocks noChangeAspect="1"/>
          </p:cNvPicPr>
          <p:nvPr/>
        </p:nvPicPr>
        <p:blipFill>
          <a:blip r:embed="rId3" cstate="print"/>
          <a:stretch>
            <a:fillRect/>
          </a:stretch>
        </p:blipFill>
        <p:spPr>
          <a:xfrm>
            <a:off x="4267200" y="5105400"/>
            <a:ext cx="2257425" cy="2531808"/>
          </a:xfrm>
          <a:prstGeom prst="rect">
            <a:avLst/>
          </a:prstGeom>
        </p:spPr>
      </p:pic>
    </p:spTree>
    <p:extLst>
      <p:ext uri="{BB962C8B-B14F-4D97-AF65-F5344CB8AC3E}">
        <p14:creationId xmlns:p14="http://schemas.microsoft.com/office/powerpoint/2010/main" val="17025320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8418" name="Rectangle 2"/>
          <p:cNvSpPr>
            <a:spLocks noGrp="1" noChangeArrowheads="1"/>
          </p:cNvSpPr>
          <p:nvPr>
            <p:ph type="title"/>
          </p:nvPr>
        </p:nvSpPr>
        <p:spPr>
          <a:xfrm>
            <a:off x="6629401" y="304801"/>
            <a:ext cx="3048000" cy="457200"/>
          </a:xfrm>
        </p:spPr>
        <p:txBody>
          <a:bodyPr/>
          <a:lstStyle/>
          <a:p>
            <a:pPr algn="r" eaLnBrk="1" hangingPunct="1">
              <a:defRPr/>
            </a:pPr>
            <a:r>
              <a:rPr lang="en-US" sz="2800" i="1" dirty="0"/>
              <a:t>Road Maintenance</a:t>
            </a:r>
          </a:p>
        </p:txBody>
      </p:sp>
      <p:sp>
        <p:nvSpPr>
          <p:cNvPr id="828419" name="Rectangle 3"/>
          <p:cNvSpPr>
            <a:spLocks noGrp="1" noChangeArrowheads="1"/>
          </p:cNvSpPr>
          <p:nvPr>
            <p:ph type="body" sz="half" idx="1"/>
          </p:nvPr>
        </p:nvSpPr>
        <p:spPr>
          <a:xfrm>
            <a:off x="1371600" y="990600"/>
            <a:ext cx="3905250" cy="4495800"/>
          </a:xfrm>
        </p:spPr>
        <p:txBody>
          <a:bodyPr/>
          <a:lstStyle/>
          <a:p>
            <a:pPr eaLnBrk="1" hangingPunct="1">
              <a:lnSpc>
                <a:spcPct val="80000"/>
              </a:lnSpc>
              <a:spcBef>
                <a:spcPct val="50000"/>
              </a:spcBef>
              <a:buFont typeface="Wingdings" pitchFamily="2" charset="2"/>
              <a:buNone/>
              <a:defRPr/>
            </a:pPr>
            <a:r>
              <a:rPr lang="en-US" sz="2800" b="1" dirty="0">
                <a:effectLst>
                  <a:outerShdw blurRad="38100" dist="38100" dir="2700000" algn="tl">
                    <a:srgbClr val="C0C0C0"/>
                  </a:outerShdw>
                </a:effectLst>
              </a:rPr>
              <a:t>Inspections</a:t>
            </a:r>
          </a:p>
          <a:p>
            <a:pPr eaLnBrk="1" hangingPunct="1">
              <a:lnSpc>
                <a:spcPct val="80000"/>
              </a:lnSpc>
              <a:defRPr/>
            </a:pPr>
            <a:r>
              <a:rPr lang="en-US" sz="2800" dirty="0"/>
              <a:t>Miisun rep inspects road conditions for all primary permanent roads annually. Spring is a good time to do this</a:t>
            </a:r>
          </a:p>
          <a:p>
            <a:pPr eaLnBrk="1" hangingPunct="1">
              <a:lnSpc>
                <a:spcPct val="80000"/>
              </a:lnSpc>
              <a:defRPr/>
            </a:pPr>
            <a:r>
              <a:rPr lang="en-US" sz="2800" dirty="0"/>
              <a:t>While inspecting roads, check crossing structures. Structures include bridges and AOC culverts. </a:t>
            </a:r>
          </a:p>
          <a:p>
            <a:pPr eaLnBrk="1" hangingPunct="1">
              <a:lnSpc>
                <a:spcPct val="80000"/>
              </a:lnSpc>
              <a:defRPr/>
            </a:pPr>
            <a:endParaRPr lang="en-US" sz="2800" dirty="0"/>
          </a:p>
        </p:txBody>
      </p:sp>
      <p:pic>
        <p:nvPicPr>
          <p:cNvPr id="96260" name="Picture 7" descr="snakebaywashout"/>
          <p:cNvPicPr>
            <a:picLocks noGrp="1" noChangeAspect="1" noChangeArrowheads="1"/>
          </p:cNvPicPr>
          <p:nvPr>
            <p:ph sz="half" idx="2"/>
          </p:nvPr>
        </p:nvPicPr>
        <p:blipFill>
          <a:blip r:embed="rId2" cstate="print"/>
          <a:srcRect/>
          <a:stretch>
            <a:fillRect/>
          </a:stretch>
        </p:blipFill>
        <p:spPr>
          <a:xfrm>
            <a:off x="5364125" y="1371600"/>
            <a:ext cx="4495800" cy="3589338"/>
          </a:xfrm>
          <a:effectLst>
            <a:softEdge rad="660400"/>
          </a:effectLst>
        </p:spPr>
      </p:pic>
      <p:sp>
        <p:nvSpPr>
          <p:cNvPr id="96261" name="Text Box 8"/>
          <p:cNvSpPr txBox="1">
            <a:spLocks noChangeArrowheads="1"/>
          </p:cNvSpPr>
          <p:nvPr/>
        </p:nvSpPr>
        <p:spPr bwMode="auto">
          <a:xfrm>
            <a:off x="1564758" y="5257800"/>
            <a:ext cx="8305800" cy="1397970"/>
          </a:xfrm>
          <a:prstGeom prst="rect">
            <a:avLst/>
          </a:prstGeom>
          <a:noFill/>
          <a:ln w="34925" algn="ctr">
            <a:noFill/>
            <a:miter lim="800000"/>
            <a:headEnd/>
            <a:tailEnd/>
          </a:ln>
        </p:spPr>
        <p:txBody>
          <a:bodyPr lIns="100278" tIns="52145" rIns="100278" bIns="52145">
            <a:spAutoFit/>
          </a:bodyPr>
          <a:lstStyle/>
          <a:p>
            <a:pPr defTabSz="1019175">
              <a:buClr>
                <a:srgbClr val="339933"/>
              </a:buClr>
              <a:buFont typeface="Wingdings" pitchFamily="2" charset="2"/>
              <a:buChar char="§"/>
            </a:pPr>
            <a:r>
              <a:rPr lang="en-US" sz="2800" dirty="0">
                <a:solidFill>
                  <a:schemeClr val="tx1"/>
                </a:solidFill>
                <a:latin typeface="Arial Narrow" pitchFamily="34" charset="0"/>
              </a:rPr>
              <a:t>  Miisun employees and Contractors shall report any significant road damage immediately (i.e. road washouts, slumping) to Miisun. You are the EYES of our EMS system !</a:t>
            </a:r>
            <a:endParaRPr lang="en-US" sz="2800" dirty="0">
              <a:solidFill>
                <a:srgbClr val="FF0000"/>
              </a:solidFill>
              <a:latin typeface="Arial Narrow" pitchFamily="34" charset="0"/>
            </a:endParaRP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2354" name="Rectangle 2"/>
          <p:cNvSpPr>
            <a:spLocks noGrp="1" noChangeArrowheads="1"/>
          </p:cNvSpPr>
          <p:nvPr>
            <p:ph type="ctrTitle" idx="4294967295"/>
          </p:nvPr>
        </p:nvSpPr>
        <p:spPr>
          <a:xfrm>
            <a:off x="1600201" y="228600"/>
            <a:ext cx="7712075" cy="1295400"/>
          </a:xfrm>
        </p:spPr>
        <p:txBody>
          <a:bodyPr/>
          <a:lstStyle/>
          <a:p>
            <a:pPr eaLnBrk="1" hangingPunct="1">
              <a:defRPr/>
            </a:pPr>
            <a:r>
              <a:rPr lang="en-CA" dirty="0"/>
              <a:t>Road Abandonment &amp; Access Control</a:t>
            </a:r>
            <a:endParaRPr lang="en-GB" dirty="0"/>
          </a:p>
        </p:txBody>
      </p:sp>
      <p:pic>
        <p:nvPicPr>
          <p:cNvPr id="97283" name="Picture 4" descr="deactivate"/>
          <p:cNvPicPr>
            <a:picLocks noChangeAspect="1" noChangeArrowheads="1"/>
          </p:cNvPicPr>
          <p:nvPr/>
        </p:nvPicPr>
        <p:blipFill>
          <a:blip r:embed="rId3" cstate="print"/>
          <a:srcRect/>
          <a:stretch>
            <a:fillRect/>
          </a:stretch>
        </p:blipFill>
        <p:spPr bwMode="auto">
          <a:xfrm>
            <a:off x="2895600" y="1676400"/>
            <a:ext cx="5029200" cy="5715000"/>
          </a:xfrm>
          <a:prstGeom prst="rect">
            <a:avLst/>
          </a:prstGeom>
          <a:noFill/>
          <a:ln w="9525">
            <a:noFill/>
            <a:miter lim="800000"/>
            <a:headEnd/>
            <a:tailEnd/>
          </a:ln>
          <a:effectLst>
            <a:softEdge rad="622300"/>
          </a:effectLst>
        </p:spPr>
      </p:pic>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02" name="Rectangle 2"/>
          <p:cNvSpPr>
            <a:spLocks noGrp="1" noChangeArrowheads="1"/>
          </p:cNvSpPr>
          <p:nvPr>
            <p:ph type="title"/>
          </p:nvPr>
        </p:nvSpPr>
        <p:spPr>
          <a:xfrm>
            <a:off x="1425576" y="152400"/>
            <a:ext cx="8480425" cy="685800"/>
          </a:xfrm>
        </p:spPr>
        <p:txBody>
          <a:bodyPr/>
          <a:lstStyle/>
          <a:p>
            <a:pPr algn="r" eaLnBrk="1" hangingPunct="1">
              <a:defRPr/>
            </a:pPr>
            <a:r>
              <a:rPr lang="en-CA" sz="2800" dirty="0"/>
              <a:t>Road Abandonment &amp; Access Control</a:t>
            </a:r>
            <a:endParaRPr lang="en-US" dirty="0"/>
          </a:p>
        </p:txBody>
      </p:sp>
      <p:sp>
        <p:nvSpPr>
          <p:cNvPr id="98307" name="Rectangle 3"/>
          <p:cNvSpPr>
            <a:spLocks noGrp="1" noChangeArrowheads="1"/>
          </p:cNvSpPr>
          <p:nvPr>
            <p:ph type="body" idx="1"/>
          </p:nvPr>
        </p:nvSpPr>
        <p:spPr>
          <a:xfrm>
            <a:off x="1425575" y="762000"/>
            <a:ext cx="7962900" cy="6492875"/>
          </a:xfrm>
        </p:spPr>
        <p:txBody>
          <a:bodyPr/>
          <a:lstStyle/>
          <a:p>
            <a:pPr eaLnBrk="1" hangingPunct="1">
              <a:buFont typeface="Wingdings" pitchFamily="2" charset="2"/>
              <a:buNone/>
            </a:pPr>
            <a:r>
              <a:rPr lang="en-US" b="1" dirty="0">
                <a:solidFill>
                  <a:srgbClr val="339933"/>
                </a:solidFill>
              </a:rPr>
              <a:t>Planning and Implementation</a:t>
            </a:r>
            <a:endParaRPr lang="en-US" dirty="0"/>
          </a:p>
          <a:p>
            <a:pPr eaLnBrk="1" hangingPunct="1"/>
            <a:r>
              <a:rPr lang="en-US" sz="2800" dirty="0"/>
              <a:t>Miisun rep conducts a pre-work one on one meeting with the contractor prior to the commencement of road abandonment. Agree to the </a:t>
            </a:r>
            <a:r>
              <a:rPr lang="en-US" sz="2800" dirty="0" err="1"/>
              <a:t>Prework</a:t>
            </a:r>
            <a:r>
              <a:rPr lang="en-US" sz="2800" dirty="0"/>
              <a:t> plan and sign off .</a:t>
            </a:r>
          </a:p>
          <a:p>
            <a:pPr eaLnBrk="1" hangingPunct="1"/>
            <a:r>
              <a:rPr lang="en-US" sz="2800" dirty="0"/>
              <a:t>Contractor then does a one on one </a:t>
            </a:r>
            <a:r>
              <a:rPr lang="en-US" sz="2800" dirty="0" err="1"/>
              <a:t>prework</a:t>
            </a:r>
            <a:r>
              <a:rPr lang="en-US" sz="2800" dirty="0"/>
              <a:t> meeting with operators prior to starting the job. </a:t>
            </a:r>
            <a:r>
              <a:rPr lang="en-US" sz="2800" dirty="0">
                <a:solidFill>
                  <a:srgbClr val="FF0000"/>
                </a:solidFill>
              </a:rPr>
              <a:t>Conduct with all operators that have a major impact on the environment. (i.e. Backhoe operator, tractor operator, rock truck operators.)</a:t>
            </a:r>
            <a:r>
              <a:rPr lang="en-US" sz="2800" dirty="0"/>
              <a:t> </a:t>
            </a:r>
            <a:r>
              <a:rPr lang="en-US" sz="2800" u="sng" dirty="0"/>
              <a:t>Not</a:t>
            </a:r>
            <a:r>
              <a:rPr lang="en-US" sz="2800" dirty="0"/>
              <a:t> required for gravel crews or pusher operators. </a:t>
            </a:r>
          </a:p>
          <a:p>
            <a:pPr eaLnBrk="1" hangingPunct="1"/>
            <a:r>
              <a:rPr lang="en-US" sz="2800" dirty="0"/>
              <a:t>Operators mentioned above have copies of </a:t>
            </a:r>
            <a:r>
              <a:rPr lang="en-US" sz="2800" dirty="0" err="1"/>
              <a:t>preworks</a:t>
            </a:r>
            <a:r>
              <a:rPr lang="en-US" sz="2800" dirty="0"/>
              <a:t> and begins the abandonment or reclamation to the desired standards as agreed to in the </a:t>
            </a:r>
            <a:r>
              <a:rPr lang="en-US" sz="2800" dirty="0" err="1"/>
              <a:t>Preworks</a:t>
            </a:r>
            <a:endParaRPr lang="en-US" sz="2800" dirty="0"/>
          </a:p>
          <a:p>
            <a:pPr lvl="1" eaLnBrk="1" hangingPunct="1">
              <a:buFont typeface="Wingdings" pitchFamily="2" charset="2"/>
              <a:buNone/>
            </a:pPr>
            <a:endParaRPr lang="en-US" sz="2800" dirty="0">
              <a:latin typeface="Symbol" pitchFamily="18" charset="2"/>
              <a:cs typeface="Times New Roman" pitchFamily="18" charset="0"/>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5426" name="Rectangle 2"/>
          <p:cNvSpPr>
            <a:spLocks noGrp="1" noChangeArrowheads="1"/>
          </p:cNvSpPr>
          <p:nvPr>
            <p:ph type="title"/>
          </p:nvPr>
        </p:nvSpPr>
        <p:spPr/>
        <p:txBody>
          <a:bodyPr/>
          <a:lstStyle/>
          <a:p>
            <a:pPr algn="r" eaLnBrk="1" hangingPunct="1">
              <a:defRPr/>
            </a:pPr>
            <a:r>
              <a:rPr lang="en-CA" sz="2800" dirty="0"/>
              <a:t>Road Abandonment &amp; Access Control (cont’d)</a:t>
            </a:r>
            <a:endParaRPr lang="en-US" sz="2800" dirty="0"/>
          </a:p>
        </p:txBody>
      </p:sp>
      <p:sp>
        <p:nvSpPr>
          <p:cNvPr id="99331" name="Rectangle 3"/>
          <p:cNvSpPr>
            <a:spLocks noGrp="1" noChangeArrowheads="1"/>
          </p:cNvSpPr>
          <p:nvPr>
            <p:ph type="body" sz="half" idx="1"/>
          </p:nvPr>
        </p:nvSpPr>
        <p:spPr>
          <a:xfrm>
            <a:off x="1425576" y="1676401"/>
            <a:ext cx="3905250" cy="3581400"/>
          </a:xfrm>
        </p:spPr>
        <p:txBody>
          <a:bodyPr/>
          <a:lstStyle/>
          <a:p>
            <a:pPr eaLnBrk="1" hangingPunct="1">
              <a:lnSpc>
                <a:spcPct val="90000"/>
              </a:lnSpc>
              <a:buFont typeface="Wingdings" pitchFamily="2" charset="2"/>
              <a:buNone/>
            </a:pPr>
            <a:r>
              <a:rPr lang="en-US" sz="2800">
                <a:cs typeface="Times New Roman" pitchFamily="18" charset="0"/>
              </a:rPr>
              <a:t>When Abandoning road:</a:t>
            </a:r>
          </a:p>
          <a:p>
            <a:pPr eaLnBrk="1" hangingPunct="1">
              <a:lnSpc>
                <a:spcPct val="90000"/>
              </a:lnSpc>
            </a:pPr>
            <a:r>
              <a:rPr lang="en-US" sz="2800"/>
              <a:t>Follow FMP requirements built into prework instructions &amp; map. This may include:</a:t>
            </a:r>
          </a:p>
          <a:p>
            <a:pPr eaLnBrk="1" hangingPunct="1">
              <a:lnSpc>
                <a:spcPct val="90000"/>
              </a:lnSpc>
            </a:pPr>
            <a:r>
              <a:rPr lang="en-US" sz="2800"/>
              <a:t>Stabilize unstable soils using organics, vegetation, geotextile, or other measures where necessary.</a:t>
            </a:r>
          </a:p>
          <a:p>
            <a:pPr eaLnBrk="1" hangingPunct="1">
              <a:lnSpc>
                <a:spcPct val="90000"/>
              </a:lnSpc>
            </a:pPr>
            <a:endParaRPr lang="en-US" sz="2800"/>
          </a:p>
        </p:txBody>
      </p:sp>
      <p:pic>
        <p:nvPicPr>
          <p:cNvPr id="99332" name="Picture 4" descr="sign"/>
          <p:cNvPicPr>
            <a:picLocks noGrp="1" noChangeAspect="1" noChangeArrowheads="1"/>
          </p:cNvPicPr>
          <p:nvPr>
            <p:ph sz="half" idx="2"/>
          </p:nvPr>
        </p:nvPicPr>
        <p:blipFill>
          <a:blip r:embed="rId2" cstate="print"/>
          <a:srcRect/>
          <a:stretch>
            <a:fillRect/>
          </a:stretch>
        </p:blipFill>
        <p:spPr>
          <a:xfrm>
            <a:off x="5105400" y="1905000"/>
            <a:ext cx="4953000" cy="3735388"/>
          </a:xfrm>
          <a:noFill/>
        </p:spPr>
      </p:pic>
      <p:sp>
        <p:nvSpPr>
          <p:cNvPr id="99333" name="Text Box 7"/>
          <p:cNvSpPr txBox="1">
            <a:spLocks noChangeArrowheads="1"/>
          </p:cNvSpPr>
          <p:nvPr/>
        </p:nvSpPr>
        <p:spPr bwMode="auto">
          <a:xfrm>
            <a:off x="1447801" y="5715001"/>
            <a:ext cx="8610599" cy="2450566"/>
          </a:xfrm>
          <a:prstGeom prst="rect">
            <a:avLst/>
          </a:prstGeom>
          <a:noFill/>
          <a:ln w="34925" algn="ctr">
            <a:noFill/>
            <a:miter lim="800000"/>
            <a:headEnd/>
            <a:tailEnd/>
          </a:ln>
        </p:spPr>
        <p:txBody>
          <a:bodyPr lIns="100278" tIns="52145" rIns="100278" bIns="52145">
            <a:spAutoFit/>
          </a:bodyPr>
          <a:lstStyle/>
          <a:p>
            <a:pPr defTabSz="1019175" eaLnBrk="1" hangingPunct="1">
              <a:lnSpc>
                <a:spcPct val="80000"/>
              </a:lnSpc>
              <a:spcBef>
                <a:spcPct val="20000"/>
              </a:spcBef>
              <a:buClr>
                <a:srgbClr val="339933"/>
              </a:buClr>
              <a:buFont typeface="Wingdings" pitchFamily="2" charset="2"/>
              <a:buChar char="§"/>
            </a:pPr>
            <a:r>
              <a:rPr lang="en-US" sz="2800">
                <a:solidFill>
                  <a:schemeClr val="tx1"/>
                </a:solidFill>
              </a:rPr>
              <a:t>  </a:t>
            </a:r>
            <a:r>
              <a:rPr lang="en-US" sz="2800">
                <a:solidFill>
                  <a:schemeClr val="tx1"/>
                </a:solidFill>
                <a:latin typeface="Arial Narrow" pitchFamily="34" charset="0"/>
              </a:rPr>
              <a:t>Remove signage along section of road</a:t>
            </a:r>
          </a:p>
          <a:p>
            <a:pPr defTabSz="1019175" eaLnBrk="1" hangingPunct="1">
              <a:spcBef>
                <a:spcPct val="0"/>
              </a:spcBef>
              <a:buClr>
                <a:srgbClr val="339933"/>
              </a:buClr>
              <a:buFont typeface="Wingdings" pitchFamily="2" charset="2"/>
              <a:buChar char="§"/>
            </a:pPr>
            <a:r>
              <a:rPr lang="en-US">
                <a:solidFill>
                  <a:schemeClr val="tx1"/>
                </a:solidFill>
                <a:latin typeface="Arial Narrow" pitchFamily="34" charset="0"/>
              </a:rPr>
              <a:t>  </a:t>
            </a:r>
            <a:r>
              <a:rPr lang="en-US" sz="2800">
                <a:solidFill>
                  <a:schemeClr val="tx1"/>
                </a:solidFill>
                <a:latin typeface="Arial Narrow" pitchFamily="34" charset="0"/>
              </a:rPr>
              <a:t>Dispose of waste material and debris from the road to an approved landfill or for recycling.</a:t>
            </a:r>
          </a:p>
          <a:p>
            <a:pPr defTabSz="1019175" eaLnBrk="1" hangingPunct="1">
              <a:lnSpc>
                <a:spcPct val="80000"/>
              </a:lnSpc>
              <a:spcBef>
                <a:spcPct val="20000"/>
              </a:spcBef>
              <a:buClr>
                <a:srgbClr val="339933"/>
              </a:buClr>
              <a:buFont typeface="Wingdings" pitchFamily="2" charset="2"/>
              <a:buChar char="§"/>
            </a:pPr>
            <a:endParaRPr lang="en-US" sz="2800">
              <a:solidFill>
                <a:schemeClr val="tx1"/>
              </a:solidFill>
              <a:latin typeface="Arial Narrow" pitchFamily="34" charset="0"/>
            </a:endParaRPr>
          </a:p>
          <a:p>
            <a:pPr defTabSz="1019175"/>
            <a:endParaRPr lang="en-US" sz="280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7474" name="Rectangle 2"/>
          <p:cNvSpPr>
            <a:spLocks noGrp="1" noChangeArrowheads="1"/>
          </p:cNvSpPr>
          <p:nvPr>
            <p:ph type="title"/>
          </p:nvPr>
        </p:nvSpPr>
        <p:spPr>
          <a:xfrm>
            <a:off x="1425575" y="0"/>
            <a:ext cx="8328025" cy="914400"/>
          </a:xfrm>
        </p:spPr>
        <p:txBody>
          <a:bodyPr/>
          <a:lstStyle/>
          <a:p>
            <a:pPr algn="r" eaLnBrk="1" hangingPunct="1">
              <a:defRPr/>
            </a:pPr>
            <a:r>
              <a:rPr lang="en-CA" sz="2800" dirty="0"/>
              <a:t>Road Abandonment &amp; Access Control</a:t>
            </a:r>
            <a:endParaRPr lang="en-US" sz="2800" dirty="0"/>
          </a:p>
        </p:txBody>
      </p:sp>
      <p:sp>
        <p:nvSpPr>
          <p:cNvPr id="100355" name="Rectangle 3"/>
          <p:cNvSpPr>
            <a:spLocks noGrp="1" noChangeArrowheads="1"/>
          </p:cNvSpPr>
          <p:nvPr>
            <p:ph type="body" idx="1"/>
          </p:nvPr>
        </p:nvSpPr>
        <p:spPr>
          <a:xfrm>
            <a:off x="1425576" y="609601"/>
            <a:ext cx="4822824" cy="6645275"/>
          </a:xfrm>
        </p:spPr>
        <p:txBody>
          <a:bodyPr/>
          <a:lstStyle/>
          <a:p>
            <a:pPr eaLnBrk="1" hangingPunct="1">
              <a:spcBef>
                <a:spcPct val="0"/>
              </a:spcBef>
            </a:pPr>
            <a:r>
              <a:rPr lang="en-US" sz="2800" dirty="0"/>
              <a:t>Excavate entrance points and/or post a sign advising the public that the road is not maintained.</a:t>
            </a:r>
            <a:endParaRPr lang="en-US" sz="2800" b="1" dirty="0"/>
          </a:p>
          <a:p>
            <a:pPr eaLnBrk="1" hangingPunct="1">
              <a:lnSpc>
                <a:spcPct val="80000"/>
              </a:lnSpc>
            </a:pPr>
            <a:r>
              <a:rPr lang="en-US" sz="2800" dirty="0"/>
              <a:t>Remove culverts/stream crossings where there is a potential maintenance risk </a:t>
            </a:r>
          </a:p>
          <a:p>
            <a:pPr eaLnBrk="1" hangingPunct="1">
              <a:lnSpc>
                <a:spcPct val="80000"/>
              </a:lnSpc>
            </a:pPr>
            <a:r>
              <a:rPr lang="en-US" sz="2800" dirty="0"/>
              <a:t>Rehabilitate </a:t>
            </a:r>
            <a:r>
              <a:rPr lang="en-US" sz="2800" u="sng" dirty="0"/>
              <a:t>all</a:t>
            </a:r>
            <a:r>
              <a:rPr lang="en-US" sz="2800" dirty="0"/>
              <a:t> Aggregate pits. </a:t>
            </a:r>
          </a:p>
          <a:p>
            <a:pPr eaLnBrk="1" hangingPunct="1">
              <a:lnSpc>
                <a:spcPct val="80000"/>
              </a:lnSpc>
            </a:pPr>
            <a:r>
              <a:rPr lang="en-US" sz="2800" dirty="0"/>
              <a:t>Place berms and water bars to control water flow where necessary.</a:t>
            </a:r>
          </a:p>
          <a:p>
            <a:pPr eaLnBrk="1" hangingPunct="1">
              <a:lnSpc>
                <a:spcPct val="80000"/>
              </a:lnSpc>
            </a:pPr>
            <a:r>
              <a:rPr lang="en-US" sz="2800" dirty="0"/>
              <a:t>Where </a:t>
            </a:r>
            <a:r>
              <a:rPr lang="en-US" sz="2800" dirty="0" err="1"/>
              <a:t>waterbars</a:t>
            </a:r>
            <a:r>
              <a:rPr lang="en-US" sz="2800" dirty="0"/>
              <a:t> are used ensure that runoff is directed on to erosion resistant materials and that sediment is filtered out.</a:t>
            </a:r>
          </a:p>
          <a:p>
            <a:pPr eaLnBrk="1" hangingPunct="1">
              <a:lnSpc>
                <a:spcPct val="80000"/>
              </a:lnSpc>
            </a:pPr>
            <a:r>
              <a:rPr lang="en-US" sz="2800" dirty="0"/>
              <a:t>Ensure ditch blocks, and sumps are clean and stable.</a:t>
            </a:r>
          </a:p>
          <a:p>
            <a:pPr eaLnBrk="1" hangingPunct="1">
              <a:lnSpc>
                <a:spcPct val="80000"/>
              </a:lnSpc>
            </a:pPr>
            <a:endParaRPr lang="en-US" sz="2000" dirty="0"/>
          </a:p>
        </p:txBody>
      </p:sp>
      <p:pic>
        <p:nvPicPr>
          <p:cNvPr id="100356" name="Picture 4" descr="CoverMNRBMPRoads"/>
          <p:cNvPicPr>
            <a:picLocks noChangeAspect="1" noChangeArrowheads="1"/>
          </p:cNvPicPr>
          <p:nvPr/>
        </p:nvPicPr>
        <p:blipFill>
          <a:blip r:embed="rId2" cstate="print"/>
          <a:srcRect/>
          <a:stretch>
            <a:fillRect/>
          </a:stretch>
        </p:blipFill>
        <p:spPr bwMode="auto">
          <a:xfrm>
            <a:off x="6248400" y="1143000"/>
            <a:ext cx="3497112" cy="4570413"/>
          </a:xfrm>
          <a:prstGeom prst="rect">
            <a:avLst/>
          </a:prstGeom>
          <a:noFill/>
          <a:ln w="9525">
            <a:noFill/>
            <a:miter lim="800000"/>
            <a:headEnd/>
            <a:tailEnd/>
          </a:ln>
        </p:spPr>
      </p:pic>
      <p:sp>
        <p:nvSpPr>
          <p:cNvPr id="100357" name="Text Box 5"/>
          <p:cNvSpPr txBox="1">
            <a:spLocks noChangeArrowheads="1"/>
          </p:cNvSpPr>
          <p:nvPr/>
        </p:nvSpPr>
        <p:spPr bwMode="auto">
          <a:xfrm>
            <a:off x="6324601" y="5943600"/>
            <a:ext cx="3733800" cy="1687280"/>
          </a:xfrm>
          <a:prstGeom prst="rect">
            <a:avLst/>
          </a:prstGeom>
          <a:noFill/>
          <a:ln w="34925" algn="ctr">
            <a:noFill/>
            <a:miter lim="800000"/>
            <a:headEnd/>
            <a:tailEnd/>
          </a:ln>
        </p:spPr>
        <p:txBody>
          <a:bodyPr lIns="100278" tIns="52145" rIns="100278" bIns="52145">
            <a:spAutoFit/>
          </a:bodyPr>
          <a:lstStyle/>
          <a:p>
            <a:pPr defTabSz="1019175" eaLnBrk="1" hangingPunct="1">
              <a:spcBef>
                <a:spcPct val="20000"/>
              </a:spcBef>
              <a:buClr>
                <a:srgbClr val="339933"/>
              </a:buClr>
              <a:buFont typeface="Wingdings" pitchFamily="2" charset="2"/>
              <a:buNone/>
            </a:pPr>
            <a:r>
              <a:rPr lang="en-US" sz="2400" dirty="0">
                <a:solidFill>
                  <a:schemeClr val="tx1"/>
                </a:solidFill>
              </a:rPr>
              <a:t>Additional Resource:</a:t>
            </a:r>
          </a:p>
          <a:p>
            <a:pPr defTabSz="1019175" eaLnBrk="1" hangingPunct="1">
              <a:spcBef>
                <a:spcPct val="20000"/>
              </a:spcBef>
              <a:buClr>
                <a:srgbClr val="339933"/>
              </a:buClr>
              <a:buFont typeface="Wingdings" pitchFamily="2" charset="2"/>
              <a:buNone/>
            </a:pPr>
            <a:r>
              <a:rPr lang="en-US" sz="2400" b="1" dirty="0">
                <a:solidFill>
                  <a:srgbClr val="FF0000"/>
                </a:solidFill>
              </a:rPr>
              <a:t>Stand and Site Guideline</a:t>
            </a:r>
            <a:r>
              <a:rPr lang="en-US" sz="2000" b="1" dirty="0">
                <a:solidFill>
                  <a:srgbClr val="FF0000"/>
                </a:solidFill>
              </a:rPr>
              <a:t>	</a:t>
            </a:r>
          </a:p>
          <a:p>
            <a:pPr defTabSz="1019175"/>
            <a:endParaRPr lang="en-US" sz="2000" dirty="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02" name="Rectangle 2"/>
          <p:cNvSpPr>
            <a:spLocks noGrp="1" noChangeArrowheads="1"/>
          </p:cNvSpPr>
          <p:nvPr>
            <p:ph type="title"/>
          </p:nvPr>
        </p:nvSpPr>
        <p:spPr/>
        <p:txBody>
          <a:bodyPr/>
          <a:lstStyle/>
          <a:p>
            <a:pPr eaLnBrk="1" hangingPunct="1">
              <a:defRPr/>
            </a:pPr>
            <a:r>
              <a:rPr lang="en-US" dirty="0"/>
              <a:t>Site Preparation</a:t>
            </a:r>
          </a:p>
        </p:txBody>
      </p:sp>
      <p:pic>
        <p:nvPicPr>
          <p:cNvPr id="101379" name="Picture 3" descr="Dimple19"/>
          <p:cNvPicPr>
            <a:picLocks noChangeAspect="1" noChangeArrowheads="1"/>
          </p:cNvPicPr>
          <p:nvPr/>
        </p:nvPicPr>
        <p:blipFill>
          <a:blip r:embed="rId2" cstate="print">
            <a:lum bright="18000"/>
          </a:blip>
          <a:srcRect/>
          <a:stretch>
            <a:fillRect/>
          </a:stretch>
        </p:blipFill>
        <p:spPr bwMode="auto">
          <a:xfrm>
            <a:off x="1981200" y="1600201"/>
            <a:ext cx="7467600" cy="5599113"/>
          </a:xfrm>
          <a:prstGeom prst="rect">
            <a:avLst/>
          </a:prstGeom>
          <a:noFill/>
          <a:ln w="9525">
            <a:noFill/>
            <a:miter lim="800000"/>
            <a:headEnd/>
            <a:tailEnd/>
          </a:ln>
          <a:effectLst>
            <a:softEdge rad="711200"/>
          </a:effectLst>
        </p:spPr>
      </p:pic>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1341438" y="258763"/>
            <a:ext cx="8382000" cy="1122362"/>
          </a:xfrm>
        </p:spPr>
        <p:txBody>
          <a:bodyPr/>
          <a:lstStyle/>
          <a:p>
            <a:pPr defTabSz="914400" eaLnBrk="1" hangingPunct="1">
              <a:defRPr/>
            </a:pPr>
            <a:r>
              <a:rPr lang="en-US" dirty="0">
                <a:solidFill>
                  <a:srgbClr val="008000"/>
                </a:solidFill>
              </a:rPr>
              <a:t>Site Preparation</a:t>
            </a:r>
            <a:endParaRPr lang="en-US" dirty="0"/>
          </a:p>
        </p:txBody>
      </p:sp>
      <p:sp>
        <p:nvSpPr>
          <p:cNvPr id="102403" name="Rectangle 3"/>
          <p:cNvSpPr>
            <a:spLocks noGrp="1" noChangeArrowheads="1"/>
          </p:cNvSpPr>
          <p:nvPr>
            <p:ph type="body" idx="1"/>
          </p:nvPr>
        </p:nvSpPr>
        <p:spPr>
          <a:xfrm>
            <a:off x="1425576" y="1468438"/>
            <a:ext cx="8632825" cy="5440362"/>
          </a:xfrm>
        </p:spPr>
        <p:txBody>
          <a:bodyPr/>
          <a:lstStyle/>
          <a:p>
            <a:pPr marL="342900" indent="-342900" defTabSz="914400" eaLnBrk="1" hangingPunct="1"/>
            <a:r>
              <a:rPr lang="en-US" sz="3200"/>
              <a:t>Contractor reviews Prework with operators prior to work commencing. Review the following:</a:t>
            </a:r>
          </a:p>
          <a:p>
            <a:pPr marL="742950" lvl="1" indent="-285750" defTabSz="914400" eaLnBrk="1" hangingPunct="1">
              <a:buFont typeface="Symbol" pitchFamily="18" charset="2"/>
              <a:buChar char="·"/>
            </a:pPr>
            <a:r>
              <a:rPr lang="en-US" sz="2400"/>
              <a:t>Maps of treatment areas and the desired site preparation objectives.</a:t>
            </a:r>
          </a:p>
          <a:p>
            <a:pPr marL="742950" lvl="1" indent="-285750" defTabSz="914400" eaLnBrk="1" hangingPunct="1">
              <a:buFont typeface="Symbol" pitchFamily="18" charset="2"/>
              <a:buChar char="·"/>
            </a:pPr>
            <a:r>
              <a:rPr lang="en-US" sz="2400"/>
              <a:t>AOCs (heritage, wildlife, riparian areas, stakeholder issues)</a:t>
            </a:r>
          </a:p>
          <a:p>
            <a:pPr marL="742950" lvl="1" indent="-285750" defTabSz="914400" eaLnBrk="1" hangingPunct="1">
              <a:buFont typeface="Symbol" pitchFamily="18" charset="2"/>
              <a:buChar char="·"/>
            </a:pPr>
            <a:r>
              <a:rPr lang="en-US" sz="2400"/>
              <a:t>Stream Crossings (see Watercourse</a:t>
            </a:r>
            <a:r>
              <a:rPr lang="en-US" sz="2400">
                <a:hlinkClick r:id="rId2" action="ppaction://hlinkfile"/>
              </a:rPr>
              <a:t> </a:t>
            </a:r>
            <a:r>
              <a:rPr lang="en-US" sz="2400"/>
              <a:t>Crossing Standard Operating Procedure for further information).</a:t>
            </a:r>
          </a:p>
          <a:p>
            <a:pPr marL="742950" lvl="1" indent="-285750" defTabSz="914400" eaLnBrk="1" hangingPunct="1">
              <a:buFont typeface="Symbol" pitchFamily="18" charset="2"/>
              <a:buChar char="·"/>
            </a:pPr>
            <a:r>
              <a:rPr lang="en-US" sz="2400"/>
              <a:t>Debris disposal (See </a:t>
            </a:r>
            <a:r>
              <a:rPr lang="en-US" sz="2400" u="sng">
                <a:solidFill>
                  <a:srgbClr val="0000FF"/>
                </a:solidFill>
              </a:rPr>
              <a:t>Debris Disposal Standard Operating Procedure</a:t>
            </a:r>
            <a:r>
              <a:rPr lang="en-US" sz="2400"/>
              <a:t>).</a:t>
            </a:r>
          </a:p>
          <a:p>
            <a:pPr marL="742950" lvl="1" indent="-285750" defTabSz="914400" eaLnBrk="1" hangingPunct="1">
              <a:buFont typeface="Symbol" pitchFamily="18" charset="2"/>
              <a:buChar char="·"/>
            </a:pPr>
            <a:r>
              <a:rPr lang="en-US" sz="2400"/>
              <a:t>Soil Disturbance and areas with sensitive soils (i.e. ES 11 &amp; 12 and ES1p &amp;1r sites). Avoid site preparing and consider planting site without site preparation</a:t>
            </a:r>
          </a:p>
          <a:p>
            <a:pPr marL="742950" lvl="1" indent="-285750" defTabSz="914400" eaLnBrk="1" hangingPunct="1">
              <a:buFont typeface="Symbol" pitchFamily="18" charset="2"/>
              <a:buChar char="·"/>
            </a:pPr>
            <a:r>
              <a:rPr lang="en-US" sz="2400"/>
              <a:t> Access trails to be maintained for future reforestation requirements such as seedling transportation.</a:t>
            </a:r>
          </a:p>
          <a:p>
            <a:pPr marL="342900" indent="-342900" defTabSz="914400" eaLnBrk="1" hangingPunct="1">
              <a:buFont typeface="Wingdings" pitchFamily="2" charset="2"/>
              <a:buNone/>
            </a:pPr>
            <a:endParaRPr lang="en-US" sz="3200"/>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a:xfrm>
            <a:off x="1341438" y="1"/>
            <a:ext cx="8382000" cy="1122363"/>
          </a:xfrm>
        </p:spPr>
        <p:txBody>
          <a:bodyPr/>
          <a:lstStyle/>
          <a:p>
            <a:pPr defTabSz="914400" eaLnBrk="1" hangingPunct="1">
              <a:defRPr/>
            </a:pPr>
            <a:r>
              <a:rPr lang="en-US" dirty="0">
                <a:solidFill>
                  <a:srgbClr val="008000"/>
                </a:solidFill>
              </a:rPr>
              <a:t>Site Preparation</a:t>
            </a:r>
          </a:p>
        </p:txBody>
      </p:sp>
      <p:sp>
        <p:nvSpPr>
          <p:cNvPr id="103427" name="Rectangle 3"/>
          <p:cNvSpPr>
            <a:spLocks noGrp="1" noChangeArrowheads="1"/>
          </p:cNvSpPr>
          <p:nvPr>
            <p:ph type="body" idx="1"/>
          </p:nvPr>
        </p:nvSpPr>
        <p:spPr>
          <a:xfrm>
            <a:off x="1676401" y="949326"/>
            <a:ext cx="4359275" cy="4232275"/>
          </a:xfrm>
        </p:spPr>
        <p:txBody>
          <a:bodyPr/>
          <a:lstStyle/>
          <a:p>
            <a:pPr marL="342900" indent="-342900" defTabSz="914400" eaLnBrk="1" hangingPunct="1">
              <a:buFont typeface="Wingdings" pitchFamily="2" charset="2"/>
              <a:buNone/>
            </a:pPr>
            <a:r>
              <a:rPr lang="en-US"/>
              <a:t>While conduct site preparation monitor to ensure:</a:t>
            </a:r>
            <a:endParaRPr lang="en-US" sz="2400"/>
          </a:p>
          <a:p>
            <a:pPr marL="742950" lvl="1" indent="-285750" defTabSz="914400" eaLnBrk="1" hangingPunct="1">
              <a:buClr>
                <a:srgbClr val="008000"/>
              </a:buClr>
              <a:buFont typeface="Webdings" pitchFamily="18" charset="2"/>
              <a:buChar char="Q"/>
            </a:pPr>
            <a:r>
              <a:rPr lang="en-US"/>
              <a:t>Site preparation meets contract requirements</a:t>
            </a:r>
          </a:p>
          <a:p>
            <a:pPr marL="742950" lvl="1" indent="-285750" defTabSz="914400" eaLnBrk="1" hangingPunct="1">
              <a:buClr>
                <a:srgbClr val="008000"/>
              </a:buClr>
              <a:buFont typeface="Webdings" pitchFamily="18" charset="2"/>
              <a:buChar char="Q"/>
            </a:pPr>
            <a:r>
              <a:rPr lang="en-US"/>
              <a:t>AOCs are protected</a:t>
            </a:r>
          </a:p>
          <a:p>
            <a:pPr marL="742950" lvl="1" indent="-285750" defTabSz="914400" eaLnBrk="1" hangingPunct="1">
              <a:buClr>
                <a:srgbClr val="008000"/>
              </a:buClr>
              <a:buFont typeface="Webdings" pitchFamily="18" charset="2"/>
              <a:buChar char="Q"/>
            </a:pPr>
            <a:r>
              <a:rPr lang="en-US"/>
              <a:t>Targeted plantable spots are achieved</a:t>
            </a:r>
          </a:p>
          <a:p>
            <a:pPr marL="342900" indent="-342900" defTabSz="914400" eaLnBrk="1" hangingPunct="1">
              <a:buClr>
                <a:srgbClr val="008000"/>
              </a:buClr>
              <a:buFont typeface="Webdings" pitchFamily="18" charset="2"/>
              <a:buChar char="Q"/>
            </a:pPr>
            <a:endParaRPr lang="en-US" sz="3200"/>
          </a:p>
          <a:p>
            <a:pPr marL="342900" indent="-342900" defTabSz="914400" eaLnBrk="1" hangingPunct="1"/>
            <a:endParaRPr lang="en-US"/>
          </a:p>
        </p:txBody>
      </p:sp>
      <p:pic>
        <p:nvPicPr>
          <p:cNvPr id="103428" name="Picture 4"/>
          <p:cNvPicPr>
            <a:picLocks noChangeAspect="1" noChangeArrowheads="1"/>
          </p:cNvPicPr>
          <p:nvPr/>
        </p:nvPicPr>
        <p:blipFill>
          <a:blip r:embed="rId2" cstate="print"/>
          <a:srcRect/>
          <a:stretch>
            <a:fillRect/>
          </a:stretch>
        </p:blipFill>
        <p:spPr bwMode="auto">
          <a:xfrm>
            <a:off x="5715000" y="1143000"/>
            <a:ext cx="4191000" cy="3954463"/>
          </a:xfrm>
          <a:prstGeom prst="rect">
            <a:avLst/>
          </a:prstGeom>
          <a:noFill/>
          <a:ln w="9525">
            <a:noFill/>
            <a:miter lim="800000"/>
            <a:headEnd/>
            <a:tailEnd/>
          </a:ln>
          <a:effectLst>
            <a:softEdge rad="622300"/>
          </a:effectLst>
        </p:spPr>
      </p:pic>
      <p:sp>
        <p:nvSpPr>
          <p:cNvPr id="103429" name="Text Box 5"/>
          <p:cNvSpPr txBox="1">
            <a:spLocks noChangeArrowheads="1"/>
          </p:cNvSpPr>
          <p:nvPr/>
        </p:nvSpPr>
        <p:spPr bwMode="auto">
          <a:xfrm>
            <a:off x="1600201" y="5257800"/>
            <a:ext cx="7932737" cy="2044301"/>
          </a:xfrm>
          <a:prstGeom prst="rect">
            <a:avLst/>
          </a:prstGeom>
          <a:noFill/>
          <a:ln w="34925">
            <a:noFill/>
            <a:miter lim="800000"/>
            <a:headEnd/>
            <a:tailEnd/>
          </a:ln>
        </p:spPr>
        <p:txBody>
          <a:bodyPr wrap="square" lIns="100278" tIns="52145" rIns="100278" bIns="52145" anchor="ctr">
            <a:spAutoFit/>
          </a:bodyPr>
          <a:lstStyle/>
          <a:p>
            <a:pPr marL="509588" lvl="1" defTabSz="1019175">
              <a:spcBef>
                <a:spcPct val="0"/>
              </a:spcBef>
              <a:buClr>
                <a:srgbClr val="008000"/>
              </a:buClr>
              <a:buFont typeface="Webdings" pitchFamily="18" charset="2"/>
              <a:buChar char="Q"/>
            </a:pPr>
            <a:r>
              <a:rPr lang="en-US" sz="3100" dirty="0">
                <a:solidFill>
                  <a:schemeClr val="tx1"/>
                </a:solidFill>
              </a:rPr>
              <a:t>Soils are protected from rutting, compaction, etc. (See Soil Conservation SOP).</a:t>
            </a:r>
            <a:endParaRPr lang="en-US" sz="2700" dirty="0">
              <a:solidFill>
                <a:schemeClr val="tx1"/>
              </a:solidFill>
            </a:endParaRPr>
          </a:p>
          <a:p>
            <a:pPr defTabSz="1019175">
              <a:buFontTx/>
              <a:buNone/>
            </a:pPr>
            <a:endParaRPr lang="en-US" sz="2200" dirty="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9938" name="Rectangle 2"/>
          <p:cNvSpPr>
            <a:spLocks noGrp="1" noChangeArrowheads="1"/>
          </p:cNvSpPr>
          <p:nvPr>
            <p:ph type="title"/>
          </p:nvPr>
        </p:nvSpPr>
        <p:spPr/>
        <p:txBody>
          <a:bodyPr/>
          <a:lstStyle/>
          <a:p>
            <a:pPr eaLnBrk="1" hangingPunct="1">
              <a:defRPr/>
            </a:pPr>
            <a:r>
              <a:rPr lang="en-US" dirty="0"/>
              <a:t>Site Preparation</a:t>
            </a:r>
          </a:p>
        </p:txBody>
      </p:sp>
      <p:sp>
        <p:nvSpPr>
          <p:cNvPr id="104451" name="Rectangle 3"/>
          <p:cNvSpPr>
            <a:spLocks noGrp="1" noChangeArrowheads="1"/>
          </p:cNvSpPr>
          <p:nvPr>
            <p:ph type="body" idx="1"/>
          </p:nvPr>
        </p:nvSpPr>
        <p:spPr/>
        <p:txBody>
          <a:bodyPr/>
          <a:lstStyle/>
          <a:p>
            <a:pPr eaLnBrk="1" hangingPunct="1"/>
            <a:r>
              <a:rPr lang="en-US" sz="2400" b="1"/>
              <a:t>While conduct site preparation monitor to ensure:</a:t>
            </a:r>
          </a:p>
          <a:p>
            <a:pPr lvl="1" eaLnBrk="1" hangingPunct="1"/>
            <a:r>
              <a:rPr lang="en-US" sz="2000" b="1"/>
              <a:t>Site preparation meets contract requirements</a:t>
            </a:r>
          </a:p>
          <a:p>
            <a:pPr lvl="1" eaLnBrk="1" hangingPunct="1"/>
            <a:r>
              <a:rPr lang="en-US" sz="2000" b="1"/>
              <a:t>AOCs are protected</a:t>
            </a:r>
          </a:p>
          <a:p>
            <a:pPr lvl="1" eaLnBrk="1" hangingPunct="1"/>
            <a:r>
              <a:rPr lang="en-US" sz="2000" b="1"/>
              <a:t>Targeted plantable spots are achieved</a:t>
            </a:r>
          </a:p>
          <a:p>
            <a:pPr lvl="1" eaLnBrk="1" hangingPunct="1"/>
            <a:r>
              <a:rPr lang="en-US" sz="2000" b="1"/>
              <a:t>Soils are protected from rutting, compaction, etc. (See Soil Conservation SOP).</a:t>
            </a:r>
          </a:p>
          <a:p>
            <a:pPr eaLnBrk="1" hangingPunct="1"/>
            <a:endParaRPr lang="en-US"/>
          </a:p>
        </p:txBody>
      </p:sp>
      <p:pic>
        <p:nvPicPr>
          <p:cNvPr id="104452" name="Picture 4"/>
          <p:cNvPicPr>
            <a:picLocks noChangeAspect="1" noChangeArrowheads="1"/>
          </p:cNvPicPr>
          <p:nvPr/>
        </p:nvPicPr>
        <p:blipFill>
          <a:blip r:embed="rId2" cstate="print"/>
          <a:srcRect/>
          <a:stretch>
            <a:fillRect/>
          </a:stretch>
        </p:blipFill>
        <p:spPr bwMode="auto">
          <a:xfrm>
            <a:off x="2362200" y="4114801"/>
            <a:ext cx="5029200" cy="3349625"/>
          </a:xfrm>
          <a:prstGeom prst="rect">
            <a:avLst/>
          </a:prstGeom>
          <a:noFill/>
          <a:ln w="9525">
            <a:noFill/>
            <a:miter lim="800000"/>
            <a:headEnd/>
            <a:tailEnd/>
          </a:ln>
          <a:effectLst>
            <a:softEdge rad="444500"/>
          </a:effectLst>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0962" name="Rectangle 2"/>
          <p:cNvSpPr>
            <a:spLocks noGrp="1" noChangeArrowheads="1"/>
          </p:cNvSpPr>
          <p:nvPr>
            <p:ph type="title"/>
          </p:nvPr>
        </p:nvSpPr>
        <p:spPr/>
        <p:txBody>
          <a:bodyPr/>
          <a:lstStyle/>
          <a:p>
            <a:pPr eaLnBrk="1" hangingPunct="1">
              <a:defRPr/>
            </a:pPr>
            <a:r>
              <a:rPr lang="en-US" dirty="0"/>
              <a:t>Chemical Vegetation Control</a:t>
            </a:r>
          </a:p>
        </p:txBody>
      </p:sp>
      <p:sp>
        <p:nvSpPr>
          <p:cNvPr id="105475" name="Rectangle 3"/>
          <p:cNvSpPr>
            <a:spLocks noGrp="1" noChangeArrowheads="1"/>
          </p:cNvSpPr>
          <p:nvPr>
            <p:ph type="body" idx="1"/>
          </p:nvPr>
        </p:nvSpPr>
        <p:spPr/>
        <p:txBody>
          <a:bodyPr/>
          <a:lstStyle/>
          <a:p>
            <a:pPr eaLnBrk="1" hangingPunct="1">
              <a:buFont typeface="Wingdings" pitchFamily="2" charset="2"/>
              <a:buNone/>
            </a:pPr>
            <a:r>
              <a:rPr lang="en-US" sz="2400" dirty="0"/>
              <a:t>	</a:t>
            </a:r>
            <a:r>
              <a:rPr lang="en-US" sz="2400" b="1" dirty="0">
                <a:solidFill>
                  <a:schemeClr val="bg2"/>
                </a:solidFill>
              </a:rPr>
              <a:t>This SOP applies to Aerial &amp; Ground spraying including roadside spraying.</a:t>
            </a:r>
          </a:p>
          <a:p>
            <a:pPr eaLnBrk="1" hangingPunct="1">
              <a:buFont typeface="Wingdings" pitchFamily="2" charset="2"/>
              <a:buNone/>
            </a:pPr>
            <a:r>
              <a:rPr lang="en-US" sz="2400" dirty="0"/>
              <a:t>	When planning for a Chemical Vegetation Control Program, Miisun Supervisor determines areas in need of treatment through one or more of the following methods:</a:t>
            </a:r>
          </a:p>
          <a:p>
            <a:pPr eaLnBrk="1" hangingPunct="1">
              <a:buFont typeface="Webdings" pitchFamily="18" charset="2"/>
              <a:buChar char="Q"/>
            </a:pPr>
            <a:r>
              <a:rPr lang="en-US" sz="2400" dirty="0"/>
              <a:t>Regeneration surveys</a:t>
            </a:r>
          </a:p>
          <a:p>
            <a:pPr eaLnBrk="1" hangingPunct="1">
              <a:buFont typeface="Webdings" pitchFamily="18" charset="2"/>
              <a:buChar char="Q"/>
            </a:pPr>
            <a:r>
              <a:rPr lang="en-US" sz="2400" dirty="0"/>
              <a:t>Vegetation Inventories</a:t>
            </a:r>
          </a:p>
          <a:p>
            <a:pPr eaLnBrk="1" hangingPunct="1">
              <a:buFont typeface="Webdings" pitchFamily="18" charset="2"/>
              <a:buChar char="Q"/>
            </a:pPr>
            <a:r>
              <a:rPr lang="en-US" sz="2400" dirty="0"/>
              <a:t>Post treatment surveys of previous years herbicide program &amp;</a:t>
            </a:r>
          </a:p>
          <a:p>
            <a:pPr eaLnBrk="1" hangingPunct="1">
              <a:buFont typeface="Webdings" pitchFamily="18" charset="2"/>
              <a:buChar char="Q"/>
            </a:pPr>
            <a:r>
              <a:rPr lang="en-US" sz="2400" dirty="0"/>
              <a:t>Road Inspections</a:t>
            </a:r>
          </a:p>
          <a:p>
            <a:pPr algn="ctr" eaLnBrk="1" hangingPunct="1">
              <a:buFont typeface="Webdings" pitchFamily="18" charset="2"/>
              <a:buNone/>
            </a:pPr>
            <a:r>
              <a:rPr lang="en-US" sz="2400" dirty="0">
                <a:solidFill>
                  <a:srgbClr val="FF0000"/>
                </a:solidFill>
              </a:rPr>
              <a:t>Survey information should be collected after full leaf out.</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CCSIC Functions</a:t>
            </a:r>
          </a:p>
        </p:txBody>
      </p:sp>
      <p:sp>
        <p:nvSpPr>
          <p:cNvPr id="3" name="Text Placeholder 2"/>
          <p:cNvSpPr>
            <a:spLocks noGrp="1"/>
          </p:cNvSpPr>
          <p:nvPr>
            <p:ph type="body" sz="half" idx="1"/>
          </p:nvPr>
        </p:nvSpPr>
        <p:spPr>
          <a:xfrm>
            <a:off x="1425576" y="1600200"/>
            <a:ext cx="5584824" cy="5791199"/>
          </a:xfrm>
        </p:spPr>
        <p:txBody>
          <a:bodyPr/>
          <a:lstStyle/>
          <a:p>
            <a:r>
              <a:rPr lang="en-US" sz="2400" dirty="0"/>
              <a:t>Supports  and encourages Landowners to apply the principles of Sustainable Forest Management on their lands,</a:t>
            </a:r>
          </a:p>
          <a:p>
            <a:r>
              <a:rPr lang="en-US" sz="2400" dirty="0"/>
              <a:t>Encourage Landowners and Land Managers to harvest and reforest their lands using Best Management Practices by providing information on SFM,</a:t>
            </a:r>
          </a:p>
          <a:p>
            <a:r>
              <a:rPr lang="en-US" sz="2400" dirty="0"/>
              <a:t>Develop and promote mechanisms for public outreach, education, and involvement relating to Forest Management,</a:t>
            </a:r>
          </a:p>
          <a:p>
            <a:r>
              <a:rPr lang="en-US" sz="2400" dirty="0"/>
              <a:t>Develop and co-ordinate training programs for Qualified Logging Professionals</a:t>
            </a:r>
          </a:p>
          <a:p>
            <a:pPr>
              <a:buNone/>
            </a:pPr>
            <a:endParaRPr lang="en-US" sz="2400" dirty="0"/>
          </a:p>
        </p:txBody>
      </p:sp>
      <p:pic>
        <p:nvPicPr>
          <p:cNvPr id="5" name="Picture 4" descr="bmp_cover_image.jpg"/>
          <p:cNvPicPr>
            <a:picLocks noChangeAspect="1"/>
          </p:cNvPicPr>
          <p:nvPr/>
        </p:nvPicPr>
        <p:blipFill>
          <a:blip r:embed="rId2" cstate="print"/>
          <a:stretch>
            <a:fillRect/>
          </a:stretch>
        </p:blipFill>
        <p:spPr>
          <a:xfrm>
            <a:off x="6985247" y="1600200"/>
            <a:ext cx="3073153" cy="4724400"/>
          </a:xfrm>
          <a:prstGeom prst="rect">
            <a:avLst/>
          </a:prstGeom>
        </p:spPr>
      </p:pic>
      <p:pic>
        <p:nvPicPr>
          <p:cNvPr id="6" name="Picture 5" descr="SIC_logo_Central_Canadagif.gif"/>
          <p:cNvPicPr>
            <a:picLocks noChangeAspect="1"/>
          </p:cNvPicPr>
          <p:nvPr/>
        </p:nvPicPr>
        <p:blipFill>
          <a:blip r:embed="rId3" cstate="print"/>
          <a:stretch>
            <a:fillRect/>
          </a:stretch>
        </p:blipFill>
        <p:spPr>
          <a:xfrm>
            <a:off x="3200400" y="6324600"/>
            <a:ext cx="1114425" cy="1249880"/>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1986" name="Rectangle 2"/>
          <p:cNvSpPr>
            <a:spLocks noGrp="1" noChangeArrowheads="1"/>
          </p:cNvSpPr>
          <p:nvPr>
            <p:ph type="title"/>
          </p:nvPr>
        </p:nvSpPr>
        <p:spPr>
          <a:xfrm>
            <a:off x="5638801" y="228600"/>
            <a:ext cx="3749675" cy="762000"/>
          </a:xfrm>
        </p:spPr>
        <p:txBody>
          <a:bodyPr/>
          <a:lstStyle/>
          <a:p>
            <a:pPr eaLnBrk="1" hangingPunct="1">
              <a:defRPr/>
            </a:pPr>
            <a:r>
              <a:rPr lang="en-US" sz="2400" i="1" dirty="0"/>
              <a:t>Chemical Vegetation Control</a:t>
            </a:r>
            <a:endParaRPr lang="en-US" dirty="0"/>
          </a:p>
        </p:txBody>
      </p:sp>
      <p:sp>
        <p:nvSpPr>
          <p:cNvPr id="106499" name="Rectangle 3"/>
          <p:cNvSpPr>
            <a:spLocks noGrp="1" noChangeArrowheads="1"/>
          </p:cNvSpPr>
          <p:nvPr>
            <p:ph type="body" idx="1"/>
          </p:nvPr>
        </p:nvSpPr>
        <p:spPr>
          <a:xfrm>
            <a:off x="1425575" y="914400"/>
            <a:ext cx="7962900" cy="5943600"/>
          </a:xfrm>
        </p:spPr>
        <p:txBody>
          <a:bodyPr/>
          <a:lstStyle/>
          <a:p>
            <a:pPr eaLnBrk="1" hangingPunct="1">
              <a:buFont typeface="Wingdings" pitchFamily="2" charset="2"/>
              <a:buNone/>
            </a:pPr>
            <a:r>
              <a:rPr lang="en-US" sz="2400" dirty="0">
                <a:solidFill>
                  <a:schemeClr val="accent1"/>
                </a:solidFill>
              </a:rPr>
              <a:t>Within treatment areas identify:</a:t>
            </a:r>
            <a:endParaRPr lang="en-US" sz="2400" dirty="0"/>
          </a:p>
          <a:p>
            <a:pPr eaLnBrk="1" hangingPunct="1">
              <a:buFont typeface="Webdings" pitchFamily="18" charset="2"/>
              <a:buNone/>
            </a:pPr>
            <a:r>
              <a:rPr lang="en-US" dirty="0"/>
              <a:t> </a:t>
            </a:r>
            <a:endParaRPr lang="en-US" sz="2400" dirty="0"/>
          </a:p>
          <a:p>
            <a:pPr eaLnBrk="1" hangingPunct="1">
              <a:buFont typeface="Webdings" pitchFamily="18" charset="2"/>
              <a:buChar char="Q"/>
            </a:pPr>
            <a:r>
              <a:rPr lang="en-US" sz="2400" dirty="0"/>
              <a:t>Wildlife habitat (</a:t>
            </a:r>
            <a:r>
              <a:rPr lang="en-US" sz="2400" dirty="0" err="1"/>
              <a:t>ie</a:t>
            </a:r>
            <a:r>
              <a:rPr lang="en-US" sz="2400" dirty="0"/>
              <a:t> nests, aquatic feeding areas for moose)</a:t>
            </a:r>
          </a:p>
          <a:p>
            <a:pPr eaLnBrk="1" hangingPunct="1">
              <a:buFont typeface="Webdings" pitchFamily="18" charset="2"/>
              <a:buChar char="Q"/>
            </a:pPr>
            <a:r>
              <a:rPr lang="en-US" sz="2400" dirty="0"/>
              <a:t>Watercourses</a:t>
            </a:r>
          </a:p>
          <a:p>
            <a:pPr eaLnBrk="1" hangingPunct="1">
              <a:buFont typeface="Webdings" pitchFamily="18" charset="2"/>
              <a:buChar char="Q"/>
            </a:pPr>
            <a:r>
              <a:rPr lang="en-US" sz="2400" dirty="0"/>
              <a:t>Retention vegetation </a:t>
            </a:r>
          </a:p>
          <a:p>
            <a:pPr eaLnBrk="1" hangingPunct="1">
              <a:buFont typeface="Webdings" pitchFamily="18" charset="2"/>
              <a:buChar char="Q"/>
            </a:pPr>
            <a:r>
              <a:rPr lang="en-US" sz="2400" dirty="0"/>
              <a:t>Patented Land</a:t>
            </a:r>
          </a:p>
          <a:p>
            <a:pPr eaLnBrk="1" hangingPunct="1">
              <a:buFont typeface="Webdings" pitchFamily="18" charset="2"/>
              <a:buChar char="Q"/>
            </a:pPr>
            <a:r>
              <a:rPr lang="en-US" sz="2400" dirty="0"/>
              <a:t>Areas of Concern</a:t>
            </a:r>
          </a:p>
          <a:p>
            <a:pPr eaLnBrk="1" hangingPunct="1">
              <a:buFont typeface="Webdings" pitchFamily="18" charset="2"/>
              <a:buChar char="Q"/>
            </a:pPr>
            <a:r>
              <a:rPr lang="en-US" sz="2400" dirty="0"/>
              <a:t>Sensitive soils</a:t>
            </a:r>
          </a:p>
          <a:p>
            <a:pPr eaLnBrk="1" hangingPunct="1">
              <a:buFont typeface="Webdings" pitchFamily="18" charset="2"/>
              <a:buChar char="Q"/>
            </a:pPr>
            <a:endParaRPr lang="en-US" sz="2400" dirty="0"/>
          </a:p>
          <a:p>
            <a:pPr eaLnBrk="1" hangingPunct="1">
              <a:buFont typeface="Webdings" pitchFamily="18" charset="2"/>
              <a:buChar char="Q"/>
            </a:pPr>
            <a:endParaRPr lang="en-US" sz="2400" dirty="0"/>
          </a:p>
          <a:p>
            <a:pPr eaLnBrk="1" hangingPunct="1">
              <a:buFont typeface="Webdings" pitchFamily="18" charset="2"/>
              <a:buChar char="Q"/>
            </a:pPr>
            <a:endParaRPr lang="en-US" sz="2400" dirty="0"/>
          </a:p>
        </p:txBody>
      </p:sp>
      <p:pic>
        <p:nvPicPr>
          <p:cNvPr id="106500" name="Picture 4" descr="AOC_map"/>
          <p:cNvPicPr>
            <a:picLocks noChangeAspect="1" noChangeArrowheads="1"/>
          </p:cNvPicPr>
          <p:nvPr/>
        </p:nvPicPr>
        <p:blipFill>
          <a:blip r:embed="rId2" cstate="print"/>
          <a:srcRect/>
          <a:stretch>
            <a:fillRect/>
          </a:stretch>
        </p:blipFill>
        <p:spPr bwMode="auto">
          <a:xfrm>
            <a:off x="4648200" y="2743200"/>
            <a:ext cx="5027613" cy="3654425"/>
          </a:xfrm>
          <a:prstGeom prst="rect">
            <a:avLst/>
          </a:prstGeom>
          <a:noFill/>
          <a:ln w="9525">
            <a:noFill/>
            <a:miter lim="800000"/>
            <a:headEnd/>
            <a:tailEnd/>
          </a:ln>
        </p:spPr>
      </p:pic>
      <p:sp>
        <p:nvSpPr>
          <p:cNvPr id="106501" name="Text Box 5"/>
          <p:cNvSpPr txBox="1">
            <a:spLocks noChangeArrowheads="1"/>
          </p:cNvSpPr>
          <p:nvPr/>
        </p:nvSpPr>
        <p:spPr bwMode="auto">
          <a:xfrm>
            <a:off x="1447800" y="6763693"/>
            <a:ext cx="8077200" cy="461665"/>
          </a:xfrm>
          <a:prstGeom prst="rect">
            <a:avLst/>
          </a:prstGeom>
          <a:noFill/>
          <a:ln w="9525">
            <a:noFill/>
            <a:miter lim="800000"/>
            <a:headEnd/>
            <a:tailEnd/>
          </a:ln>
        </p:spPr>
        <p:txBody>
          <a:bodyPr anchor="ctr">
            <a:spAutoFit/>
          </a:bodyPr>
          <a:lstStyle/>
          <a:p>
            <a:pPr eaLnBrk="1" hangingPunct="1">
              <a:buClr>
                <a:srgbClr val="339933"/>
              </a:buClr>
              <a:buFont typeface="Webdings" pitchFamily="18" charset="2"/>
              <a:buChar char="Q"/>
            </a:pPr>
            <a:r>
              <a:rPr lang="en-US" sz="2400">
                <a:solidFill>
                  <a:schemeClr val="tx1"/>
                </a:solidFill>
                <a:latin typeface="Arial Narrow" pitchFamily="34" charset="0"/>
              </a:rPr>
              <a:t>Mark buffers on photos according to MOE Buffer Zone Guidelines</a:t>
            </a:r>
            <a:endParaRPr lang="en-US" sz="3600">
              <a:solidFill>
                <a:schemeClr val="tx1"/>
              </a:solidFill>
              <a:latin typeface="Arial Narrow" pitchFamily="34" charset="0"/>
            </a:endParaRP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7" name="Rectangle 6"/>
          <p:cNvSpPr/>
          <p:nvPr/>
        </p:nvSpPr>
        <p:spPr bwMode="auto">
          <a:xfrm>
            <a:off x="3352801" y="5263725"/>
            <a:ext cx="2133600" cy="597751"/>
          </a:xfrm>
          <a:prstGeom prst="rect">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9" name="Rectangle 8"/>
          <p:cNvSpPr/>
          <p:nvPr/>
        </p:nvSpPr>
        <p:spPr bwMode="auto">
          <a:xfrm>
            <a:off x="4648200" y="3048000"/>
            <a:ext cx="1676400"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3010" name="Rectangle 2"/>
          <p:cNvSpPr>
            <a:spLocks noGrp="1" noChangeArrowheads="1"/>
          </p:cNvSpPr>
          <p:nvPr>
            <p:ph type="title"/>
          </p:nvPr>
        </p:nvSpPr>
        <p:spPr>
          <a:xfrm>
            <a:off x="5638801" y="228600"/>
            <a:ext cx="3749675" cy="762000"/>
          </a:xfrm>
        </p:spPr>
        <p:txBody>
          <a:bodyPr/>
          <a:lstStyle/>
          <a:p>
            <a:pPr eaLnBrk="1" hangingPunct="1">
              <a:defRPr/>
            </a:pPr>
            <a:r>
              <a:rPr lang="en-US" sz="2400" i="1" dirty="0"/>
              <a:t>Chemical Vegetation Control</a:t>
            </a:r>
            <a:endParaRPr lang="en-US" dirty="0"/>
          </a:p>
        </p:txBody>
      </p:sp>
      <p:sp>
        <p:nvSpPr>
          <p:cNvPr id="107523" name="Rectangle 3"/>
          <p:cNvSpPr>
            <a:spLocks noGrp="1" noChangeArrowheads="1"/>
          </p:cNvSpPr>
          <p:nvPr>
            <p:ph type="body" idx="1"/>
          </p:nvPr>
        </p:nvSpPr>
        <p:spPr>
          <a:xfrm>
            <a:off x="1425576" y="457201"/>
            <a:ext cx="8404225" cy="6797675"/>
          </a:xfrm>
        </p:spPr>
        <p:txBody>
          <a:bodyPr/>
          <a:lstStyle/>
          <a:p>
            <a:pPr eaLnBrk="1" hangingPunct="1">
              <a:buFont typeface="Wingdings" pitchFamily="2" charset="2"/>
              <a:buNone/>
            </a:pPr>
            <a:r>
              <a:rPr lang="en-US" sz="2400">
                <a:solidFill>
                  <a:schemeClr val="accent1"/>
                </a:solidFill>
              </a:rPr>
              <a:t>Preworks (cont’d.)</a:t>
            </a:r>
          </a:p>
          <a:p>
            <a:pPr eaLnBrk="1" hangingPunct="1">
              <a:buFont typeface="Webdings" pitchFamily="18" charset="2"/>
              <a:buChar char="Q"/>
            </a:pPr>
            <a:r>
              <a:rPr lang="en-US" sz="2400">
                <a:solidFill>
                  <a:srgbClr val="FF0000"/>
                </a:solidFill>
              </a:rPr>
              <a:t>Review contractor’s calibration procedure for spray nozzles. Check the calibration records to ensure the nozzles were set prior to starting operations. </a:t>
            </a:r>
            <a:r>
              <a:rPr lang="en-US" sz="2400" u="sng">
                <a:solidFill>
                  <a:srgbClr val="FF0000"/>
                </a:solidFill>
              </a:rPr>
              <a:t>Document</a:t>
            </a:r>
            <a:r>
              <a:rPr lang="en-US" sz="2400">
                <a:solidFill>
                  <a:srgbClr val="FF0000"/>
                </a:solidFill>
              </a:rPr>
              <a:t> the last calibration date on the Silviculture Prework Report and </a:t>
            </a:r>
            <a:r>
              <a:rPr lang="en-US" sz="2400" u="sng">
                <a:solidFill>
                  <a:srgbClr val="FF0000"/>
                </a:solidFill>
              </a:rPr>
              <a:t>include the contractors equipment calibration procedure with the calibration records</a:t>
            </a:r>
            <a:r>
              <a:rPr lang="en-US" sz="2400">
                <a:solidFill>
                  <a:srgbClr val="FF0000"/>
                </a:solidFill>
              </a:rPr>
              <a:t>.</a:t>
            </a:r>
          </a:p>
          <a:p>
            <a:pPr eaLnBrk="1" hangingPunct="1">
              <a:buFont typeface="Webdings" pitchFamily="18" charset="2"/>
              <a:buChar char="Q"/>
            </a:pPr>
            <a:r>
              <a:rPr lang="en-US" sz="2400"/>
              <a:t>Ensure spray pilots make a reconnaissance flight over spray block before spraying starts.</a:t>
            </a:r>
          </a:p>
          <a:p>
            <a:pPr eaLnBrk="1" hangingPunct="1">
              <a:buFont typeface="Webdings" pitchFamily="18" charset="2"/>
              <a:buNone/>
            </a:pPr>
            <a:r>
              <a:rPr lang="en-US" sz="2400">
                <a:solidFill>
                  <a:schemeClr val="accent1"/>
                </a:solidFill>
              </a:rPr>
              <a:t>Mixing site</a:t>
            </a:r>
            <a:endParaRPr lang="en-US" sz="2400"/>
          </a:p>
          <a:p>
            <a:pPr eaLnBrk="1" hangingPunct="1">
              <a:buFont typeface="Webdings" pitchFamily="18" charset="2"/>
              <a:buChar char="Q"/>
            </a:pPr>
            <a:r>
              <a:rPr lang="en-US" sz="2400"/>
              <a:t>Ensure mixing tanks and hoses have been flushed from previous job</a:t>
            </a:r>
          </a:p>
          <a:p>
            <a:pPr eaLnBrk="1" hangingPunct="1">
              <a:buFont typeface="Webdings" pitchFamily="18" charset="2"/>
              <a:buChar char="Q"/>
            </a:pPr>
            <a:r>
              <a:rPr lang="en-US" sz="2400"/>
              <a:t>Ensure adequate supply of clean water on site.</a:t>
            </a:r>
          </a:p>
          <a:p>
            <a:pPr eaLnBrk="1" hangingPunct="1">
              <a:buFont typeface="Webdings" pitchFamily="18" charset="2"/>
              <a:buChar char="Q"/>
            </a:pPr>
            <a:r>
              <a:rPr lang="en-US" sz="2400"/>
              <a:t>Spill kit on site  </a:t>
            </a:r>
          </a:p>
          <a:p>
            <a:pPr eaLnBrk="1" hangingPunct="1">
              <a:buFont typeface="Webdings" pitchFamily="18" charset="2"/>
              <a:buNone/>
            </a:pPr>
            <a:r>
              <a:rPr lang="en-US" sz="2400">
                <a:solidFill>
                  <a:schemeClr val="accent1"/>
                </a:solidFill>
              </a:rPr>
              <a:t>Spray Block requirements</a:t>
            </a:r>
            <a:endParaRPr lang="en-US" sz="2400"/>
          </a:p>
          <a:p>
            <a:pPr eaLnBrk="1" hangingPunct="1">
              <a:buFont typeface="Webdings" pitchFamily="18" charset="2"/>
              <a:buChar char="Q"/>
            </a:pPr>
            <a:r>
              <a:rPr lang="en-US" sz="2400"/>
              <a:t>Ensure all signs have been posted 7 days prior to spraying and signs are  visible at all major access points leading to the treatment area.</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5058" name="Rectangle 2"/>
          <p:cNvSpPr>
            <a:spLocks noGrp="1" noChangeArrowheads="1"/>
          </p:cNvSpPr>
          <p:nvPr>
            <p:ph type="title"/>
          </p:nvPr>
        </p:nvSpPr>
        <p:spPr>
          <a:xfrm>
            <a:off x="5638801" y="228600"/>
            <a:ext cx="3749675" cy="762000"/>
          </a:xfrm>
        </p:spPr>
        <p:txBody>
          <a:bodyPr/>
          <a:lstStyle/>
          <a:p>
            <a:pPr eaLnBrk="1" hangingPunct="1">
              <a:defRPr/>
            </a:pPr>
            <a:r>
              <a:rPr lang="en-US" sz="2400" i="1" dirty="0"/>
              <a:t>Chemical Vegetation Control</a:t>
            </a:r>
            <a:endParaRPr lang="en-US" dirty="0"/>
          </a:p>
        </p:txBody>
      </p:sp>
      <p:pic>
        <p:nvPicPr>
          <p:cNvPr id="108548" name="Picture 4" descr="Mixer"/>
          <p:cNvPicPr>
            <a:picLocks noChangeAspect="1" noChangeArrowheads="1"/>
          </p:cNvPicPr>
          <p:nvPr/>
        </p:nvPicPr>
        <p:blipFill>
          <a:blip r:embed="rId2" cstate="print"/>
          <a:srcRect/>
          <a:stretch>
            <a:fillRect/>
          </a:stretch>
        </p:blipFill>
        <p:spPr bwMode="auto">
          <a:xfrm>
            <a:off x="6629401" y="5181600"/>
            <a:ext cx="3133725" cy="1804988"/>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08547" name="Rectangle 3"/>
          <p:cNvSpPr>
            <a:spLocks noGrp="1" noChangeArrowheads="1"/>
          </p:cNvSpPr>
          <p:nvPr>
            <p:ph type="body" idx="1"/>
          </p:nvPr>
        </p:nvSpPr>
        <p:spPr>
          <a:xfrm>
            <a:off x="1425576" y="914400"/>
            <a:ext cx="8404225" cy="6553200"/>
          </a:xfrm>
        </p:spPr>
        <p:txBody>
          <a:bodyPr/>
          <a:lstStyle/>
          <a:p>
            <a:pPr eaLnBrk="1" hangingPunct="1">
              <a:buFont typeface="Webdings" pitchFamily="18" charset="2"/>
              <a:buNone/>
            </a:pPr>
            <a:r>
              <a:rPr lang="en-US" sz="2400" dirty="0">
                <a:solidFill>
                  <a:schemeClr val="accent1"/>
                </a:solidFill>
              </a:rPr>
              <a:t>Application of Herbicide</a:t>
            </a:r>
          </a:p>
          <a:p>
            <a:pPr eaLnBrk="1" hangingPunct="1">
              <a:buFont typeface="Webdings" pitchFamily="18" charset="2"/>
              <a:buNone/>
            </a:pPr>
            <a:r>
              <a:rPr lang="en-US" sz="2400" dirty="0">
                <a:solidFill>
                  <a:schemeClr val="accent1"/>
                </a:solidFill>
              </a:rPr>
              <a:t>Pre-flight check</a:t>
            </a:r>
            <a:r>
              <a:rPr lang="en-US" sz="2400" dirty="0"/>
              <a:t> should include:</a:t>
            </a:r>
          </a:p>
          <a:p>
            <a:pPr eaLnBrk="1" hangingPunct="1">
              <a:buFont typeface="Webdings" pitchFamily="18" charset="2"/>
              <a:buChar char="Q"/>
            </a:pPr>
            <a:r>
              <a:rPr lang="en-US" sz="2400" dirty="0"/>
              <a:t>Discussing plan of action for the day’s activities.</a:t>
            </a:r>
          </a:p>
          <a:p>
            <a:pPr eaLnBrk="1" hangingPunct="1">
              <a:buFont typeface="Webdings" pitchFamily="18" charset="2"/>
              <a:buChar char="Q"/>
            </a:pPr>
            <a:r>
              <a:rPr lang="en-US" sz="2400" dirty="0"/>
              <a:t>Determine local weather (wind &amp; P of P)</a:t>
            </a:r>
          </a:p>
          <a:p>
            <a:pPr eaLnBrk="1" hangingPunct="1">
              <a:buFont typeface="Webdings" pitchFamily="18" charset="2"/>
              <a:buChar char="Q"/>
            </a:pPr>
            <a:r>
              <a:rPr lang="en-US" sz="2400" dirty="0"/>
              <a:t>if weather favorable dispatch spray block security crew for treatment areas and airstrip. </a:t>
            </a:r>
          </a:p>
          <a:p>
            <a:pPr eaLnBrk="1" hangingPunct="1">
              <a:buFont typeface="Webdings" pitchFamily="18" charset="2"/>
              <a:buChar char="Q"/>
            </a:pPr>
            <a:r>
              <a:rPr lang="en-US" sz="2400" dirty="0"/>
              <a:t>Ensure security crews are equipped with maps of blocks, weather monitoring equipment, radios, PPE and Stakeholder contact forms. </a:t>
            </a:r>
          </a:p>
          <a:p>
            <a:pPr eaLnBrk="1" hangingPunct="1">
              <a:buFont typeface="Webdings" pitchFamily="18" charset="2"/>
              <a:buNone/>
            </a:pPr>
            <a:r>
              <a:rPr lang="en-US" sz="2400" dirty="0">
                <a:solidFill>
                  <a:schemeClr val="accent1"/>
                </a:solidFill>
              </a:rPr>
              <a:t>Mixing</a:t>
            </a:r>
            <a:endParaRPr lang="en-US" sz="2400" dirty="0"/>
          </a:p>
          <a:p>
            <a:pPr eaLnBrk="1" hangingPunct="1">
              <a:buFont typeface="Webdings" pitchFamily="18" charset="2"/>
              <a:buNone/>
            </a:pPr>
            <a:r>
              <a:rPr lang="en-US" sz="2400" dirty="0"/>
              <a:t>Mixing crew will mix loads as directed by the Project Supervisor.</a:t>
            </a:r>
          </a:p>
          <a:p>
            <a:pPr eaLnBrk="1" hangingPunct="1">
              <a:buFont typeface="Webdings" pitchFamily="18" charset="2"/>
              <a:buNone/>
            </a:pPr>
            <a:r>
              <a:rPr lang="en-US" sz="2400" dirty="0"/>
              <a:t>Ensure:</a:t>
            </a:r>
          </a:p>
          <a:p>
            <a:pPr eaLnBrk="1" hangingPunct="1">
              <a:buFont typeface="Webdings" pitchFamily="18" charset="2"/>
              <a:buChar char="Q"/>
            </a:pPr>
            <a:r>
              <a:rPr lang="en-US" sz="2400" dirty="0"/>
              <a:t>no leaks on equipment</a:t>
            </a:r>
          </a:p>
          <a:p>
            <a:pPr eaLnBrk="1" hangingPunct="1">
              <a:buFont typeface="Webdings" pitchFamily="18" charset="2"/>
              <a:buChar char="Q"/>
            </a:pPr>
            <a:r>
              <a:rPr lang="en-US" sz="2400" dirty="0"/>
              <a:t>mixer is chocked, level and stable</a:t>
            </a:r>
          </a:p>
          <a:p>
            <a:pPr eaLnBrk="1" hangingPunct="1">
              <a:buFont typeface="Webdings" pitchFamily="18" charset="2"/>
              <a:buChar char="Q"/>
            </a:pPr>
            <a:r>
              <a:rPr lang="en-US" sz="2400" dirty="0"/>
              <a:t>clean water is used at all times.</a:t>
            </a:r>
          </a:p>
          <a:p>
            <a:pPr eaLnBrk="1" hangingPunct="1">
              <a:buFont typeface="Webdings" pitchFamily="18" charset="2"/>
              <a:buNone/>
            </a:pPr>
            <a:r>
              <a:rPr lang="en-US" sz="2400" dirty="0"/>
              <a:t>If weather favorable begin loading aircraft with mixture.</a:t>
            </a:r>
          </a:p>
          <a:p>
            <a:pPr eaLnBrk="1" hangingPunct="1">
              <a:buFont typeface="Webdings" pitchFamily="18" charset="2"/>
              <a:buNone/>
            </a:pPr>
            <a:endParaRPr lang="en-US" sz="24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082" name="Rectangle 2"/>
          <p:cNvSpPr>
            <a:spLocks noGrp="1" noChangeArrowheads="1"/>
          </p:cNvSpPr>
          <p:nvPr>
            <p:ph type="title"/>
          </p:nvPr>
        </p:nvSpPr>
        <p:spPr>
          <a:xfrm>
            <a:off x="5867401" y="228600"/>
            <a:ext cx="3733800" cy="685800"/>
          </a:xfrm>
        </p:spPr>
        <p:txBody>
          <a:bodyPr/>
          <a:lstStyle/>
          <a:p>
            <a:pPr eaLnBrk="1" hangingPunct="1">
              <a:defRPr/>
            </a:pPr>
            <a:r>
              <a:rPr lang="en-US" sz="2400" i="1" dirty="0"/>
              <a:t>Chemical Vegetation Control</a:t>
            </a:r>
          </a:p>
        </p:txBody>
      </p:sp>
      <p:sp>
        <p:nvSpPr>
          <p:cNvPr id="109571" name="Rectangle 3"/>
          <p:cNvSpPr>
            <a:spLocks noGrp="1" noChangeArrowheads="1"/>
          </p:cNvSpPr>
          <p:nvPr>
            <p:ph type="body" idx="1"/>
          </p:nvPr>
        </p:nvSpPr>
        <p:spPr>
          <a:xfrm>
            <a:off x="1425576" y="2590801"/>
            <a:ext cx="8632825" cy="4664075"/>
          </a:xfrm>
        </p:spPr>
        <p:txBody>
          <a:bodyPr/>
          <a:lstStyle/>
          <a:p>
            <a:pPr eaLnBrk="1" hangingPunct="1">
              <a:buFont typeface="Wingdings" pitchFamily="2" charset="2"/>
              <a:buNone/>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p:txBody>
      </p:sp>
      <p:pic>
        <p:nvPicPr>
          <p:cNvPr id="109572" name="Picture 4" descr="sprayplanes"/>
          <p:cNvPicPr>
            <a:picLocks noChangeAspect="1" noChangeArrowheads="1"/>
          </p:cNvPicPr>
          <p:nvPr/>
        </p:nvPicPr>
        <p:blipFill>
          <a:blip r:embed="rId2" cstate="print"/>
          <a:srcRect/>
          <a:stretch>
            <a:fillRect/>
          </a:stretch>
        </p:blipFill>
        <p:spPr bwMode="auto">
          <a:xfrm>
            <a:off x="6172200" y="990601"/>
            <a:ext cx="3105150" cy="2105025"/>
          </a:xfrm>
          <a:prstGeom prst="rect">
            <a:avLst/>
          </a:prstGeom>
          <a:noFill/>
          <a:ln w="9525">
            <a:noFill/>
            <a:miter lim="800000"/>
            <a:headEnd/>
            <a:tailEnd/>
          </a:ln>
        </p:spPr>
      </p:pic>
      <p:sp>
        <p:nvSpPr>
          <p:cNvPr id="109573" name="Rectangle 5"/>
          <p:cNvSpPr>
            <a:spLocks noChangeArrowheads="1"/>
          </p:cNvSpPr>
          <p:nvPr/>
        </p:nvSpPr>
        <p:spPr bwMode="auto">
          <a:xfrm>
            <a:off x="1600201" y="1029167"/>
            <a:ext cx="4419599" cy="1938992"/>
          </a:xfrm>
          <a:prstGeom prst="rect">
            <a:avLst/>
          </a:prstGeom>
          <a:noFill/>
          <a:ln w="9525">
            <a:noFill/>
            <a:miter lim="800000"/>
            <a:headEnd/>
            <a:tailEnd/>
          </a:ln>
        </p:spPr>
        <p:txBody>
          <a:bodyPr anchor="ctr">
            <a:spAutoFit/>
          </a:bodyPr>
          <a:lstStyle/>
          <a:p>
            <a:pPr eaLnBrk="1" hangingPunct="1">
              <a:spcBef>
                <a:spcPct val="0"/>
              </a:spcBef>
              <a:buFontTx/>
              <a:buNone/>
            </a:pPr>
            <a:r>
              <a:rPr lang="en-US" sz="2400">
                <a:solidFill>
                  <a:schemeClr val="accent1"/>
                </a:solidFill>
              </a:rPr>
              <a:t>Begin spraying block</a:t>
            </a:r>
          </a:p>
          <a:p>
            <a:pPr eaLnBrk="1" hangingPunct="1">
              <a:spcBef>
                <a:spcPct val="0"/>
              </a:spcBef>
              <a:buFont typeface="Webdings" pitchFamily="18" charset="2"/>
              <a:buNone/>
            </a:pPr>
            <a:r>
              <a:rPr lang="en-US" sz="2400">
                <a:solidFill>
                  <a:schemeClr val="accent1"/>
                </a:solidFill>
              </a:rPr>
              <a:t>Spray block security crew should:</a:t>
            </a:r>
          </a:p>
          <a:p>
            <a:pPr eaLnBrk="1" hangingPunct="1">
              <a:spcBef>
                <a:spcPct val="0"/>
              </a:spcBef>
              <a:buClr>
                <a:srgbClr val="339933"/>
              </a:buClr>
              <a:buFont typeface="Webdings" pitchFamily="18" charset="2"/>
              <a:buChar char="Q"/>
            </a:pPr>
            <a:r>
              <a:rPr lang="en-US" sz="2400">
                <a:solidFill>
                  <a:schemeClr val="tx1"/>
                </a:solidFill>
              </a:rPr>
              <a:t>Inform Project supervisor of weather conditions and maintain weather condition records.</a:t>
            </a:r>
            <a:endParaRPr lang="en-US" sz="2400">
              <a:solidFill>
                <a:schemeClr val="accent1"/>
              </a:solidFill>
            </a:endParaRPr>
          </a:p>
        </p:txBody>
      </p:sp>
      <p:sp>
        <p:nvSpPr>
          <p:cNvPr id="109574" name="Rectangle 6"/>
          <p:cNvSpPr>
            <a:spLocks noChangeArrowheads="1"/>
          </p:cNvSpPr>
          <p:nvPr/>
        </p:nvSpPr>
        <p:spPr bwMode="auto">
          <a:xfrm>
            <a:off x="1600200" y="3408908"/>
            <a:ext cx="8240713" cy="4154984"/>
          </a:xfrm>
          <a:prstGeom prst="rect">
            <a:avLst/>
          </a:prstGeom>
          <a:noFill/>
          <a:ln w="9525">
            <a:noFill/>
            <a:miter lim="800000"/>
            <a:headEnd/>
            <a:tailEnd/>
          </a:ln>
        </p:spPr>
        <p:txBody>
          <a:bodyPr anchor="ctr">
            <a:spAutoFit/>
          </a:bodyPr>
          <a:lstStyle/>
          <a:p>
            <a:pPr eaLnBrk="1" hangingPunct="1">
              <a:spcBef>
                <a:spcPct val="0"/>
              </a:spcBef>
              <a:buClr>
                <a:srgbClr val="339933"/>
              </a:buClr>
              <a:buFont typeface="Webdings" pitchFamily="18" charset="2"/>
              <a:buNone/>
            </a:pPr>
            <a:r>
              <a:rPr lang="en-US" sz="2400" dirty="0">
                <a:solidFill>
                  <a:schemeClr val="accent1"/>
                </a:solidFill>
              </a:rPr>
              <a:t>Spray aircraft pilots</a:t>
            </a:r>
          </a:p>
          <a:p>
            <a:pPr eaLnBrk="1" hangingPunct="1">
              <a:spcBef>
                <a:spcPct val="0"/>
              </a:spcBef>
              <a:buClr>
                <a:srgbClr val="339933"/>
              </a:buClr>
              <a:buFont typeface="Webdings" pitchFamily="18" charset="2"/>
              <a:buChar char="Q"/>
            </a:pPr>
            <a:r>
              <a:rPr lang="en-US" sz="2400" dirty="0">
                <a:solidFill>
                  <a:schemeClr val="tx1"/>
                </a:solidFill>
              </a:rPr>
              <a:t>Monitors for weather and fog</a:t>
            </a:r>
          </a:p>
          <a:p>
            <a:pPr eaLnBrk="1" hangingPunct="1">
              <a:spcBef>
                <a:spcPct val="0"/>
              </a:spcBef>
              <a:buClr>
                <a:srgbClr val="339933"/>
              </a:buClr>
              <a:buFont typeface="Webdings" pitchFamily="18" charset="2"/>
              <a:buChar char="Q"/>
            </a:pPr>
            <a:r>
              <a:rPr lang="en-US" sz="2400" dirty="0">
                <a:solidFill>
                  <a:schemeClr val="tx1"/>
                </a:solidFill>
              </a:rPr>
              <a:t>Watch for leaking nozzles on delivery boom.</a:t>
            </a:r>
          </a:p>
          <a:p>
            <a:pPr eaLnBrk="1" hangingPunct="1">
              <a:spcBef>
                <a:spcPct val="0"/>
              </a:spcBef>
              <a:buClr>
                <a:srgbClr val="339933"/>
              </a:buClr>
              <a:buFont typeface="Webdings" pitchFamily="18" charset="2"/>
              <a:buChar char="Q"/>
            </a:pPr>
            <a:r>
              <a:rPr lang="en-US" sz="2400" dirty="0">
                <a:solidFill>
                  <a:schemeClr val="tx1"/>
                </a:solidFill>
              </a:rPr>
              <a:t>Make a reconnaissance flight of spray block before spraying to ensure block parameters &amp; to ensure no one is within spray zone.</a:t>
            </a:r>
          </a:p>
          <a:p>
            <a:pPr eaLnBrk="1" hangingPunct="1">
              <a:spcBef>
                <a:spcPct val="0"/>
              </a:spcBef>
              <a:buClr>
                <a:srgbClr val="339933"/>
              </a:buClr>
              <a:buFont typeface="Webdings" pitchFamily="18" charset="2"/>
              <a:buChar char="Q"/>
            </a:pPr>
            <a:r>
              <a:rPr lang="en-US" sz="2400" dirty="0">
                <a:solidFill>
                  <a:schemeClr val="tx1"/>
                </a:solidFill>
              </a:rPr>
              <a:t>Pilots inform Project Supervisor via radio when taking off and when aircraft is returning to airstrip following completion of the block.</a:t>
            </a:r>
          </a:p>
          <a:p>
            <a:pPr eaLnBrk="1" hangingPunct="1">
              <a:spcBef>
                <a:spcPct val="0"/>
              </a:spcBef>
              <a:buClr>
                <a:srgbClr val="339933"/>
              </a:buClr>
              <a:buFont typeface="Webdings" pitchFamily="18" charset="2"/>
              <a:buNone/>
            </a:pPr>
            <a:r>
              <a:rPr lang="en-US" sz="2400" dirty="0">
                <a:solidFill>
                  <a:schemeClr val="accent1"/>
                </a:solidFill>
              </a:rPr>
              <a:t>Project Supervisor</a:t>
            </a:r>
            <a:endParaRPr lang="en-US" sz="2400" dirty="0">
              <a:solidFill>
                <a:schemeClr val="tx1"/>
              </a:solidFill>
            </a:endParaRPr>
          </a:p>
          <a:p>
            <a:pPr eaLnBrk="1" hangingPunct="1">
              <a:spcBef>
                <a:spcPct val="0"/>
              </a:spcBef>
              <a:buClr>
                <a:srgbClr val="339933"/>
              </a:buClr>
              <a:buFont typeface="Webdings" pitchFamily="18" charset="2"/>
              <a:buChar char="Q"/>
            </a:pPr>
            <a:r>
              <a:rPr lang="en-US" sz="2400" dirty="0">
                <a:solidFill>
                  <a:schemeClr val="tx1"/>
                </a:solidFill>
              </a:rPr>
              <a:t>Ensures maintenance of Aerial Spray load records.</a:t>
            </a:r>
          </a:p>
          <a:p>
            <a:pPr eaLnBrk="1" hangingPunct="1">
              <a:spcBef>
                <a:spcPct val="0"/>
              </a:spcBef>
              <a:buClr>
                <a:srgbClr val="339933"/>
              </a:buClr>
              <a:buFont typeface="Webdings" pitchFamily="18" charset="2"/>
              <a:buChar char="Q"/>
            </a:pPr>
            <a:endParaRPr lang="en-US" sz="2400" dirty="0">
              <a:solidFill>
                <a:schemeClr val="tx1"/>
              </a:solidFill>
            </a:endParaRP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7106" name="Rectangle 2"/>
          <p:cNvSpPr>
            <a:spLocks noGrp="1" noChangeArrowheads="1"/>
          </p:cNvSpPr>
          <p:nvPr>
            <p:ph type="title"/>
          </p:nvPr>
        </p:nvSpPr>
        <p:spPr>
          <a:xfrm>
            <a:off x="5638801" y="228600"/>
            <a:ext cx="3749675" cy="762000"/>
          </a:xfrm>
        </p:spPr>
        <p:txBody>
          <a:bodyPr/>
          <a:lstStyle/>
          <a:p>
            <a:pPr eaLnBrk="1" hangingPunct="1">
              <a:defRPr/>
            </a:pPr>
            <a:r>
              <a:rPr lang="en-US" sz="2400" i="1" dirty="0"/>
              <a:t>Chemical Vegetation Control</a:t>
            </a:r>
            <a:endParaRPr lang="en-US" dirty="0"/>
          </a:p>
        </p:txBody>
      </p:sp>
      <p:sp>
        <p:nvSpPr>
          <p:cNvPr id="110595" name="Rectangle 3"/>
          <p:cNvSpPr>
            <a:spLocks noGrp="1" noChangeArrowheads="1"/>
          </p:cNvSpPr>
          <p:nvPr>
            <p:ph type="body" idx="1"/>
          </p:nvPr>
        </p:nvSpPr>
        <p:spPr>
          <a:xfrm>
            <a:off x="1523999" y="3352800"/>
            <a:ext cx="8305800" cy="3902075"/>
          </a:xfrm>
        </p:spPr>
        <p:txBody>
          <a:bodyPr/>
          <a:lstStyle/>
          <a:p>
            <a:pPr eaLnBrk="1" hangingPunct="1">
              <a:buFont typeface="Webdings" pitchFamily="18" charset="2"/>
              <a:buChar char="Q"/>
            </a:pPr>
            <a:r>
              <a:rPr lang="en-US" sz="2400"/>
              <a:t>Supervisor and pilots review and certify daily spray records &amp; photos. </a:t>
            </a:r>
          </a:p>
          <a:p>
            <a:pPr eaLnBrk="1" hangingPunct="1">
              <a:buFont typeface="Webdings" pitchFamily="18" charset="2"/>
              <a:buChar char="Q"/>
            </a:pPr>
            <a:r>
              <a:rPr lang="en-US" sz="2400"/>
              <a:t>Meet with key personnel to plan for next spray session.</a:t>
            </a:r>
          </a:p>
          <a:p>
            <a:pPr eaLnBrk="1" hangingPunct="1">
              <a:buFont typeface="Webdings" pitchFamily="18" charset="2"/>
              <a:buChar char="Q"/>
            </a:pPr>
            <a:r>
              <a:rPr lang="en-US" sz="2400"/>
              <a:t>Update maps showing progress to date and file </a:t>
            </a:r>
            <a:r>
              <a:rPr lang="en-US" sz="2400" u="sng">
                <a:solidFill>
                  <a:schemeClr val="accent2"/>
                </a:solidFill>
              </a:rPr>
              <a:t>Stakeholder Concerns Reports</a:t>
            </a:r>
            <a:r>
              <a:rPr lang="en-US" sz="2400"/>
              <a:t> that were identified by security personnel.</a:t>
            </a:r>
          </a:p>
          <a:p>
            <a:pPr eaLnBrk="1" hangingPunct="1">
              <a:buFont typeface="Webdings" pitchFamily="18" charset="2"/>
              <a:buChar char="Q"/>
            </a:pPr>
            <a:r>
              <a:rPr lang="en-US" sz="2400"/>
              <a:t>Remove block signs 30 days (minimum) after chemical was applied.</a:t>
            </a:r>
          </a:p>
          <a:p>
            <a:pPr eaLnBrk="1" hangingPunct="1">
              <a:buFont typeface="Webdings" pitchFamily="18" charset="2"/>
              <a:buChar char="Q"/>
            </a:pPr>
            <a:r>
              <a:rPr lang="en-US" sz="2400"/>
              <a:t>Complete </a:t>
            </a:r>
            <a:r>
              <a:rPr lang="en-US" sz="2400" u="sng">
                <a:solidFill>
                  <a:schemeClr val="accent2"/>
                </a:solidFill>
              </a:rPr>
              <a:t>Silvicultural/Renewal Activities Compliance</a:t>
            </a:r>
            <a:r>
              <a:rPr lang="en-US" sz="2400"/>
              <a:t> report for blocks treated.</a:t>
            </a:r>
          </a:p>
          <a:p>
            <a:pPr eaLnBrk="1" hangingPunct="1">
              <a:buFont typeface="Webdings" pitchFamily="18" charset="2"/>
              <a:buChar char="Q"/>
            </a:pPr>
            <a:r>
              <a:rPr lang="en-US" sz="2400"/>
              <a:t>Complete Annual Pesticide Summary Report for Aerial and Ground applications and submit to MOE and MNR with the Annual Report. </a:t>
            </a:r>
          </a:p>
          <a:p>
            <a:pPr eaLnBrk="1" hangingPunct="1">
              <a:buFont typeface="Webdings" pitchFamily="18" charset="2"/>
              <a:buChar char="Q"/>
            </a:pPr>
            <a:endParaRPr lang="en-US" sz="2400"/>
          </a:p>
          <a:p>
            <a:pPr eaLnBrk="1" hangingPunct="1">
              <a:buFont typeface="Webdings" pitchFamily="18" charset="2"/>
              <a:buChar char="Q"/>
            </a:pPr>
            <a:endParaRPr lang="en-US" sz="2400"/>
          </a:p>
        </p:txBody>
      </p:sp>
      <p:pic>
        <p:nvPicPr>
          <p:cNvPr id="110596" name="Picture 4" descr="Cleanupsite"/>
          <p:cNvPicPr>
            <a:picLocks noChangeAspect="1" noChangeArrowheads="1"/>
          </p:cNvPicPr>
          <p:nvPr/>
        </p:nvPicPr>
        <p:blipFill>
          <a:blip r:embed="rId3" cstate="print"/>
          <a:srcRect/>
          <a:stretch>
            <a:fillRect/>
          </a:stretch>
        </p:blipFill>
        <p:spPr bwMode="auto">
          <a:xfrm>
            <a:off x="5943601" y="838200"/>
            <a:ext cx="3714750" cy="2519363"/>
          </a:xfrm>
          <a:prstGeom prst="rect">
            <a:avLst/>
          </a:prstGeom>
          <a:noFill/>
          <a:ln w="9525">
            <a:noFill/>
            <a:miter lim="800000"/>
            <a:headEnd/>
            <a:tailEnd/>
          </a:ln>
        </p:spPr>
      </p:pic>
      <p:sp>
        <p:nvSpPr>
          <p:cNvPr id="687109" name="Text Box 5"/>
          <p:cNvSpPr txBox="1">
            <a:spLocks noChangeArrowheads="1"/>
          </p:cNvSpPr>
          <p:nvPr/>
        </p:nvSpPr>
        <p:spPr bwMode="auto">
          <a:xfrm>
            <a:off x="1524000" y="445522"/>
            <a:ext cx="4343400" cy="2677656"/>
          </a:xfrm>
          <a:prstGeom prst="rect">
            <a:avLst/>
          </a:prstGeom>
          <a:noFill/>
          <a:ln w="9525">
            <a:noFill/>
            <a:miter lim="800000"/>
            <a:headEnd/>
            <a:tailEnd/>
          </a:ln>
          <a:effectLst/>
        </p:spPr>
        <p:txBody>
          <a:bodyPr anchor="ctr">
            <a:spAutoFit/>
          </a:bodyPr>
          <a:lstStyle/>
          <a:p>
            <a:pPr eaLnBrk="1" hangingPunct="1">
              <a:spcBef>
                <a:spcPct val="0"/>
              </a:spcBef>
              <a:buFontTx/>
              <a:buNone/>
              <a:defRPr/>
            </a:pPr>
            <a:r>
              <a:rPr lang="en-US" sz="2400" dirty="0">
                <a:solidFill>
                  <a:schemeClr val="accent1"/>
                </a:solidFill>
              </a:rPr>
              <a:t>Herbicide clean-up and follow-up</a:t>
            </a:r>
            <a:endParaRPr lang="en-US" sz="1600" dirty="0">
              <a:solidFill>
                <a:schemeClr val="accent1"/>
              </a:solidFill>
            </a:endParaRPr>
          </a:p>
          <a:p>
            <a:pPr eaLnBrk="1" hangingPunct="1">
              <a:spcBef>
                <a:spcPct val="0"/>
              </a:spcBef>
              <a:buClr>
                <a:srgbClr val="339933"/>
              </a:buClr>
              <a:buFont typeface="Webdings" pitchFamily="18" charset="2"/>
              <a:buChar char="Q"/>
              <a:defRPr/>
            </a:pPr>
            <a:r>
              <a:rPr lang="en-US" sz="2400" dirty="0">
                <a:solidFill>
                  <a:schemeClr val="tx1"/>
                </a:solidFill>
                <a:effectLst>
                  <a:outerShdw blurRad="38100" dist="38100" dir="2700000" algn="tl">
                    <a:srgbClr val="C0C0C0"/>
                  </a:outerShdw>
                </a:effectLst>
                <a:latin typeface="Arial Narrow" pitchFamily="34" charset="0"/>
              </a:rPr>
              <a:t>Spray block security crew will mark the date on all posted signs before leaving spray block. </a:t>
            </a:r>
          </a:p>
          <a:p>
            <a:pPr eaLnBrk="1" hangingPunct="1">
              <a:spcBef>
                <a:spcPct val="0"/>
              </a:spcBef>
              <a:buClr>
                <a:srgbClr val="339933"/>
              </a:buClr>
              <a:buFont typeface="Webdings" pitchFamily="18" charset="2"/>
              <a:buChar char="Q"/>
              <a:defRPr/>
            </a:pPr>
            <a:r>
              <a:rPr lang="en-US" sz="2400" dirty="0">
                <a:solidFill>
                  <a:schemeClr val="tx1"/>
                </a:solidFill>
                <a:effectLst>
                  <a:outerShdw blurRad="38100" dist="38100" dir="2700000" algn="tl">
                    <a:srgbClr val="C0C0C0"/>
                  </a:outerShdw>
                </a:effectLst>
                <a:latin typeface="Arial Narrow" pitchFamily="34" charset="0"/>
              </a:rPr>
              <a:t>Cleanup loading and mixing site</a:t>
            </a:r>
          </a:p>
          <a:p>
            <a:pPr eaLnBrk="1" hangingPunct="1">
              <a:spcBef>
                <a:spcPct val="0"/>
              </a:spcBef>
              <a:buClr>
                <a:srgbClr val="339933"/>
              </a:buClr>
              <a:buFont typeface="Webdings" pitchFamily="18" charset="2"/>
              <a:buChar char="Q"/>
              <a:defRPr/>
            </a:pPr>
            <a:r>
              <a:rPr lang="en-US" sz="2400" dirty="0">
                <a:solidFill>
                  <a:schemeClr val="tx1"/>
                </a:solidFill>
                <a:effectLst>
                  <a:outerShdw blurRad="38100" dist="38100" dir="2700000" algn="tl">
                    <a:srgbClr val="C0C0C0"/>
                  </a:outerShdw>
                </a:effectLst>
                <a:latin typeface="Arial Narrow" pitchFamily="34" charset="0"/>
              </a:rPr>
              <a:t>Secure remaining pesticide containers in a proper storage facility.</a:t>
            </a: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42" name="Rectangle 2"/>
          <p:cNvSpPr>
            <a:spLocks noGrp="1" noChangeArrowheads="1"/>
          </p:cNvSpPr>
          <p:nvPr>
            <p:ph type="title"/>
          </p:nvPr>
        </p:nvSpPr>
        <p:spPr/>
        <p:txBody>
          <a:bodyPr/>
          <a:lstStyle/>
          <a:p>
            <a:pPr eaLnBrk="1" hangingPunct="1">
              <a:defRPr/>
            </a:pPr>
            <a:r>
              <a:rPr lang="en-US" dirty="0"/>
              <a:t>CLAAG SOP </a:t>
            </a:r>
          </a:p>
        </p:txBody>
      </p:sp>
      <p:graphicFrame>
        <p:nvGraphicFramePr>
          <p:cNvPr id="11266" name="Object 3"/>
          <p:cNvGraphicFramePr>
            <a:graphicFrameLocks noChangeAspect="1"/>
          </p:cNvGraphicFramePr>
          <p:nvPr/>
        </p:nvGraphicFramePr>
        <p:xfrm>
          <a:off x="1676400" y="1524000"/>
          <a:ext cx="7848600" cy="5632450"/>
        </p:xfrm>
        <a:graphic>
          <a:graphicData uri="http://schemas.openxmlformats.org/presentationml/2006/ole">
            <mc:AlternateContent xmlns:mc="http://schemas.openxmlformats.org/markup-compatibility/2006">
              <mc:Choice xmlns:v="urn:schemas-microsoft-com:vml" Requires="v">
                <p:oleObj name="Document" r:id="rId2" imgW="5477256" imgH="4009644" progId="Word.Document.8">
                  <p:embed/>
                </p:oleObj>
              </mc:Choice>
              <mc:Fallback>
                <p:oleObj name="Document" r:id="rId2" imgW="5477256" imgH="4009644" progId="Word.Document.8">
                  <p:embed/>
                  <p:pic>
                    <p:nvPicPr>
                      <p:cNvPr id="11266"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7848600"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0466" name="Rectangle 2"/>
          <p:cNvSpPr>
            <a:spLocks noGrp="1" noChangeArrowheads="1"/>
          </p:cNvSpPr>
          <p:nvPr>
            <p:ph type="title"/>
          </p:nvPr>
        </p:nvSpPr>
        <p:spPr/>
        <p:txBody>
          <a:bodyPr/>
          <a:lstStyle/>
          <a:p>
            <a:pPr eaLnBrk="1" hangingPunct="1">
              <a:defRPr/>
            </a:pPr>
            <a:r>
              <a:rPr lang="en-US" dirty="0"/>
              <a:t>CLAAG SOP</a:t>
            </a:r>
          </a:p>
        </p:txBody>
      </p:sp>
      <p:sp>
        <p:nvSpPr>
          <p:cNvPr id="111619" name="Rectangle 3"/>
          <p:cNvSpPr>
            <a:spLocks noGrp="1" noChangeArrowheads="1"/>
          </p:cNvSpPr>
          <p:nvPr>
            <p:ph type="body" sz="half" idx="1"/>
          </p:nvPr>
        </p:nvSpPr>
        <p:spPr>
          <a:xfrm>
            <a:off x="1425576" y="1219201"/>
            <a:ext cx="3905250" cy="6035675"/>
          </a:xfrm>
        </p:spPr>
        <p:txBody>
          <a:bodyPr/>
          <a:lstStyle/>
          <a:p>
            <a:pPr eaLnBrk="1" hangingPunct="1">
              <a:lnSpc>
                <a:spcPct val="80000"/>
              </a:lnSpc>
              <a:buFont typeface="Wingdings" pitchFamily="2" charset="2"/>
              <a:buNone/>
            </a:pPr>
            <a:r>
              <a:rPr lang="en-US" sz="2300" b="1" u="sng"/>
              <a:t>Purpose:</a:t>
            </a:r>
            <a:endParaRPr lang="en-US" sz="2300"/>
          </a:p>
          <a:p>
            <a:pPr eaLnBrk="1" hangingPunct="1">
              <a:lnSpc>
                <a:spcPct val="80000"/>
              </a:lnSpc>
              <a:buFont typeface="Wingdings" pitchFamily="2" charset="2"/>
              <a:buNone/>
            </a:pPr>
            <a:r>
              <a:rPr lang="en-US" sz="2300"/>
              <a:t>To ensure consistent planning and harvesting of sites to:</a:t>
            </a:r>
          </a:p>
          <a:p>
            <a:pPr eaLnBrk="1" hangingPunct="1">
              <a:lnSpc>
                <a:spcPct val="80000"/>
              </a:lnSpc>
              <a:buFont typeface="Symbol" pitchFamily="18" charset="2"/>
              <a:buChar char="·"/>
            </a:pPr>
            <a:r>
              <a:rPr lang="en-US" sz="2300"/>
              <a:t>Provide a consistent approach to implementing Careful Logging Around Advanced Growth (CLAAG)</a:t>
            </a:r>
          </a:p>
          <a:p>
            <a:pPr eaLnBrk="1" hangingPunct="1">
              <a:lnSpc>
                <a:spcPct val="80000"/>
              </a:lnSpc>
              <a:buFont typeface="Symbol" pitchFamily="18" charset="2"/>
              <a:buChar char="·"/>
            </a:pPr>
            <a:r>
              <a:rPr lang="en-US" sz="2300"/>
              <a:t>Promote secondary on site growth,</a:t>
            </a:r>
          </a:p>
          <a:p>
            <a:pPr eaLnBrk="1" hangingPunct="1">
              <a:lnSpc>
                <a:spcPct val="80000"/>
              </a:lnSpc>
              <a:buFont typeface="Symbol" pitchFamily="18" charset="2"/>
              <a:buChar char="·"/>
            </a:pPr>
            <a:r>
              <a:rPr lang="en-US" sz="2300"/>
              <a:t>Minimize erosion, soil compaction, forest floor displacement, soil destabilization; and</a:t>
            </a:r>
          </a:p>
          <a:p>
            <a:pPr eaLnBrk="1" hangingPunct="1">
              <a:lnSpc>
                <a:spcPct val="80000"/>
              </a:lnSpc>
              <a:buFont typeface="Symbol" pitchFamily="18" charset="2"/>
              <a:buChar char="·"/>
            </a:pPr>
            <a:r>
              <a:rPr lang="en-US" sz="2300"/>
              <a:t>Used in conjunction with the Harvest Standard Operating Procedure.</a:t>
            </a:r>
          </a:p>
          <a:p>
            <a:pPr eaLnBrk="1" hangingPunct="1">
              <a:lnSpc>
                <a:spcPct val="80000"/>
              </a:lnSpc>
              <a:buFont typeface="Symbol" pitchFamily="18" charset="2"/>
              <a:buChar char="·"/>
            </a:pPr>
            <a:r>
              <a:rPr lang="en-US" sz="2300"/>
              <a:t>Ensure species diversity and age fall within the range of variation for the forest. </a:t>
            </a:r>
          </a:p>
          <a:p>
            <a:pPr eaLnBrk="1" hangingPunct="1">
              <a:lnSpc>
                <a:spcPct val="80000"/>
              </a:lnSpc>
              <a:buFont typeface="Symbol" pitchFamily="18" charset="2"/>
              <a:buChar char="·"/>
            </a:pPr>
            <a:endParaRPr lang="en-US" sz="2300"/>
          </a:p>
        </p:txBody>
      </p:sp>
      <p:pic>
        <p:nvPicPr>
          <p:cNvPr id="111620" name="Picture 4" descr="Trout CLAAG"/>
          <p:cNvPicPr>
            <a:picLocks noGrp="1" noChangeAspect="1" noChangeArrowheads="1"/>
          </p:cNvPicPr>
          <p:nvPr>
            <p:ph sz="half" idx="2"/>
          </p:nvPr>
        </p:nvPicPr>
        <p:blipFill>
          <a:blip r:embed="rId2" cstate="print"/>
          <a:srcRect/>
          <a:stretch>
            <a:fillRect/>
          </a:stretch>
        </p:blipFill>
        <p:spPr>
          <a:xfrm>
            <a:off x="5646739" y="3032125"/>
            <a:ext cx="4106862" cy="2738438"/>
          </a:xfrm>
          <a:noFill/>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1490" name="Rectangle 2"/>
          <p:cNvSpPr>
            <a:spLocks noGrp="1" noChangeArrowheads="1"/>
          </p:cNvSpPr>
          <p:nvPr>
            <p:ph type="title"/>
          </p:nvPr>
        </p:nvSpPr>
        <p:spPr>
          <a:xfrm>
            <a:off x="1425575" y="517526"/>
            <a:ext cx="7962900" cy="701675"/>
          </a:xfrm>
        </p:spPr>
        <p:txBody>
          <a:bodyPr/>
          <a:lstStyle/>
          <a:p>
            <a:pPr eaLnBrk="1" hangingPunct="1">
              <a:defRPr/>
            </a:pPr>
            <a:r>
              <a:rPr lang="en-US" dirty="0"/>
              <a:t>CLAAG SOP</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12643" name="Rectangle 3"/>
          <p:cNvSpPr>
            <a:spLocks noGrp="1" noChangeArrowheads="1"/>
          </p:cNvSpPr>
          <p:nvPr>
            <p:ph type="body" idx="1"/>
          </p:nvPr>
        </p:nvSpPr>
        <p:spPr>
          <a:xfrm>
            <a:off x="1425576" y="1219201"/>
            <a:ext cx="8632825" cy="6035675"/>
          </a:xfrm>
        </p:spPr>
        <p:txBody>
          <a:bodyPr/>
          <a:lstStyle/>
          <a:p>
            <a:pPr eaLnBrk="1" hangingPunct="1">
              <a:buFont typeface="Wingdings" pitchFamily="2" charset="2"/>
              <a:buNone/>
            </a:pPr>
            <a:r>
              <a:rPr lang="en-US" sz="2800" b="1" dirty="0"/>
              <a:t>Key Considerations</a:t>
            </a:r>
            <a:r>
              <a:rPr lang="en-US" b="1" dirty="0"/>
              <a:t>	</a:t>
            </a:r>
          </a:p>
          <a:p>
            <a:pPr eaLnBrk="1" hangingPunct="1">
              <a:buFont typeface="Wingdings" pitchFamily="2" charset="2"/>
              <a:buNone/>
            </a:pPr>
            <a:r>
              <a:rPr lang="en-US" sz="2400" dirty="0"/>
              <a:t>To ensure the objective of advanced growth protection is realized, the following site factors should be considered when choosing to implement CLAAG:</a:t>
            </a:r>
            <a:r>
              <a:rPr lang="en-US" sz="2400" i="1" dirty="0"/>
              <a:t> </a:t>
            </a:r>
          </a:p>
          <a:p>
            <a:pPr eaLnBrk="1" hangingPunct="1"/>
            <a:r>
              <a:rPr lang="en-US" sz="2400" dirty="0"/>
              <a:t>Presence of an adequate understory</a:t>
            </a:r>
          </a:p>
          <a:p>
            <a:pPr eaLnBrk="1" hangingPunct="1"/>
            <a:r>
              <a:rPr lang="en-US" sz="2400" dirty="0"/>
              <a:t>season of operation,</a:t>
            </a:r>
          </a:p>
          <a:p>
            <a:pPr eaLnBrk="1" hangingPunct="1"/>
            <a:r>
              <a:rPr lang="en-US" sz="2400" dirty="0"/>
              <a:t>soil characteristics,</a:t>
            </a:r>
          </a:p>
          <a:p>
            <a:pPr eaLnBrk="1" hangingPunct="1"/>
            <a:r>
              <a:rPr lang="en-US" sz="2400" dirty="0"/>
              <a:t>equipment </a:t>
            </a:r>
          </a:p>
          <a:p>
            <a:pPr eaLnBrk="1" hangingPunct="1"/>
            <a:r>
              <a:rPr lang="en-US" sz="2400" dirty="0"/>
              <a:t>slope,</a:t>
            </a:r>
          </a:p>
          <a:p>
            <a:pPr eaLnBrk="1" hangingPunct="1"/>
            <a:r>
              <a:rPr lang="en-US" sz="2400" dirty="0"/>
              <a:t>risk factors (i.e. fire, wind)</a:t>
            </a:r>
          </a:p>
          <a:p>
            <a:pPr eaLnBrk="1" hangingPunct="1">
              <a:buFont typeface="Wingdings" pitchFamily="2" charset="2"/>
              <a:buNone/>
            </a:pPr>
            <a:r>
              <a:rPr lang="en-US" sz="2800" b="1" dirty="0"/>
              <a:t>Implementation of CLAAG</a:t>
            </a:r>
          </a:p>
          <a:p>
            <a:pPr eaLnBrk="1" hangingPunct="1"/>
            <a:r>
              <a:rPr lang="en-US" sz="2400" dirty="0"/>
              <a:t>Prior to conducting CLAAG operations, Contractor’s supervisors, feller buncher operators, and skidder operators will be trained in the implementation of this work instruction. 	</a:t>
            </a:r>
            <a:endParaRPr lang="en-US" dirty="0"/>
          </a:p>
          <a:p>
            <a:pPr eaLnBrk="1" hangingPunct="1">
              <a:buFont typeface="Wingdings" pitchFamily="2" charset="2"/>
              <a:buNone/>
            </a:pPr>
            <a:r>
              <a:rPr lang="en-US" dirty="0"/>
              <a:t>	</a:t>
            </a:r>
          </a:p>
          <a:p>
            <a:pPr eaLnBrk="1" hangingPunct="1"/>
            <a:endParaRPr lang="en-US" sz="2400" dirty="0">
              <a:solidFill>
                <a:srgbClr val="FF0000"/>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2514" name="Rectangle 2"/>
          <p:cNvSpPr>
            <a:spLocks noGrp="1" noChangeArrowheads="1"/>
          </p:cNvSpPr>
          <p:nvPr>
            <p:ph type="title"/>
          </p:nvPr>
        </p:nvSpPr>
        <p:spPr>
          <a:xfrm>
            <a:off x="1425575" y="517526"/>
            <a:ext cx="7962900" cy="701675"/>
          </a:xfrm>
        </p:spPr>
        <p:txBody>
          <a:bodyPr/>
          <a:lstStyle/>
          <a:p>
            <a:pPr eaLnBrk="1" hangingPunct="1">
              <a:defRPr/>
            </a:pPr>
            <a:r>
              <a:rPr lang="en-US" dirty="0"/>
              <a:t>CLAAG SOP</a:t>
            </a:r>
          </a:p>
        </p:txBody>
      </p:sp>
      <p:sp>
        <p:nvSpPr>
          <p:cNvPr id="113667" name="Rectangle 3"/>
          <p:cNvSpPr>
            <a:spLocks noGrp="1" noChangeArrowheads="1"/>
          </p:cNvSpPr>
          <p:nvPr>
            <p:ph type="body" idx="1"/>
          </p:nvPr>
        </p:nvSpPr>
        <p:spPr>
          <a:xfrm>
            <a:off x="1425576" y="1219201"/>
            <a:ext cx="8632825" cy="6035675"/>
          </a:xfrm>
        </p:spPr>
        <p:txBody>
          <a:bodyPr/>
          <a:lstStyle/>
          <a:p>
            <a:pPr eaLnBrk="1" hangingPunct="1">
              <a:buFont typeface="Wingdings" pitchFamily="2" charset="2"/>
              <a:buNone/>
            </a:pPr>
            <a:r>
              <a:rPr lang="en-US" sz="2800" b="1" dirty="0"/>
              <a:t>Implementation of CLAAG (Cont’d)</a:t>
            </a:r>
            <a:endParaRPr lang="en-US" dirty="0"/>
          </a:p>
          <a:p>
            <a:pPr eaLnBrk="1" hangingPunct="1"/>
            <a:r>
              <a:rPr lang="en-US" sz="2400" dirty="0"/>
              <a:t>Miisun representative will review the requirement for CLAAG operations in a specific block with the Contractor during the EMS/SFM Harvest pre-work Instruction &amp; map review process.</a:t>
            </a:r>
            <a:r>
              <a:rPr lang="en-US" sz="2400" b="1" dirty="0"/>
              <a:t> </a:t>
            </a:r>
            <a:r>
              <a:rPr lang="en-US" sz="2400" dirty="0"/>
              <a:t>Areas that have the potential to be CLAAG should be identified by the contractor and identified to a  Miisun representative during the Harvest </a:t>
            </a:r>
            <a:r>
              <a:rPr lang="en-US" sz="2400" dirty="0" err="1"/>
              <a:t>Prework</a:t>
            </a:r>
            <a:r>
              <a:rPr lang="en-US" sz="2400" dirty="0"/>
              <a:t> stage.	</a:t>
            </a:r>
            <a:endParaRPr lang="en-US" sz="2400" b="1" dirty="0"/>
          </a:p>
          <a:p>
            <a:pPr eaLnBrk="1" hangingPunct="1"/>
            <a:r>
              <a:rPr lang="en-US" sz="2400" dirty="0"/>
              <a:t>Contractor does one on one Harvest </a:t>
            </a:r>
            <a:r>
              <a:rPr lang="en-US" sz="2400" dirty="0" err="1"/>
              <a:t>Prework</a:t>
            </a:r>
            <a:r>
              <a:rPr lang="en-US" sz="2400" dirty="0"/>
              <a:t> instruction with feller buncher and skidder operators.</a:t>
            </a:r>
          </a:p>
          <a:p>
            <a:pPr eaLnBrk="1" hangingPunct="1"/>
            <a:r>
              <a:rPr lang="en-US" sz="2400" dirty="0"/>
              <a:t>Follow your </a:t>
            </a:r>
            <a:r>
              <a:rPr lang="en-US" sz="2400" dirty="0" err="1"/>
              <a:t>Prework</a:t>
            </a:r>
            <a:r>
              <a:rPr lang="en-US" sz="2400" dirty="0"/>
              <a:t> instructions and CLAAG SOP. If in doubt </a:t>
            </a:r>
            <a:r>
              <a:rPr lang="en-US" sz="2400" b="1" dirty="0">
                <a:solidFill>
                  <a:srgbClr val="FF3300"/>
                </a:solidFill>
              </a:rPr>
              <a:t>STOP WORK</a:t>
            </a:r>
            <a:r>
              <a:rPr lang="en-US" sz="2400" dirty="0"/>
              <a:t> and contact your supervisor. </a:t>
            </a:r>
            <a:endParaRPr lang="en-US" sz="2400" dirty="0">
              <a:solidFill>
                <a:srgbClr val="FF0000"/>
              </a:solidFill>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3538" name="Rectangle 2"/>
          <p:cNvSpPr>
            <a:spLocks noGrp="1" noChangeArrowheads="1"/>
          </p:cNvSpPr>
          <p:nvPr>
            <p:ph type="title"/>
          </p:nvPr>
        </p:nvSpPr>
        <p:spPr/>
        <p:txBody>
          <a:bodyPr/>
          <a:lstStyle/>
          <a:p>
            <a:pPr eaLnBrk="1" hangingPunct="1">
              <a:defRPr/>
            </a:pPr>
            <a:r>
              <a:rPr lang="en-US" dirty="0"/>
              <a:t>Seed Tree SOP</a:t>
            </a:r>
          </a:p>
        </p:txBody>
      </p:sp>
      <p:graphicFrame>
        <p:nvGraphicFramePr>
          <p:cNvPr id="12290" name="Object 3"/>
          <p:cNvGraphicFramePr>
            <a:graphicFrameLocks noChangeAspect="1"/>
          </p:cNvGraphicFramePr>
          <p:nvPr/>
        </p:nvGraphicFramePr>
        <p:xfrm>
          <a:off x="1752601" y="1430339"/>
          <a:ext cx="7924800" cy="5940425"/>
        </p:xfrm>
        <a:graphic>
          <a:graphicData uri="http://schemas.openxmlformats.org/presentationml/2006/ole">
            <mc:AlternateContent xmlns:mc="http://schemas.openxmlformats.org/markup-compatibility/2006">
              <mc:Choice xmlns:v="urn:schemas-microsoft-com:vml" Requires="v">
                <p:oleObj name="Document" r:id="rId2" imgW="5477256" imgH="4105656" progId="Word.Document.8">
                  <p:embed/>
                </p:oleObj>
              </mc:Choice>
              <mc:Fallback>
                <p:oleObj name="Document" r:id="rId2" imgW="5477256" imgH="4105656" progId="Word.Document.8">
                  <p:embed/>
                  <p:pic>
                    <p:nvPicPr>
                      <p:cNvPr id="1229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1430339"/>
                        <a:ext cx="7924800" cy="594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25575" y="517525"/>
            <a:ext cx="7962900" cy="1006475"/>
          </a:xfrm>
        </p:spPr>
        <p:txBody>
          <a:bodyPr/>
          <a:lstStyle/>
          <a:p>
            <a:r>
              <a:rPr lang="en-US" dirty="0"/>
              <a:t>Inconsistent Practices</a:t>
            </a:r>
          </a:p>
        </p:txBody>
      </p:sp>
      <p:sp>
        <p:nvSpPr>
          <p:cNvPr id="3" name="Text Placeholder 2"/>
          <p:cNvSpPr>
            <a:spLocks noGrp="1"/>
          </p:cNvSpPr>
          <p:nvPr>
            <p:ph type="body" sz="half" idx="1"/>
          </p:nvPr>
        </p:nvSpPr>
        <p:spPr>
          <a:xfrm>
            <a:off x="1425576" y="1676400"/>
            <a:ext cx="3905250" cy="5578475"/>
          </a:xfrm>
        </p:spPr>
        <p:txBody>
          <a:bodyPr/>
          <a:lstStyle/>
          <a:p>
            <a:r>
              <a:rPr lang="en-US" sz="2400" i="1" dirty="0">
                <a:solidFill>
                  <a:srgbClr val="FF3300"/>
                </a:solidFill>
              </a:rPr>
              <a:t>What are inconsistent Practices?</a:t>
            </a:r>
          </a:p>
          <a:p>
            <a:r>
              <a:rPr lang="en-US" sz="2400" dirty="0"/>
              <a:t>Activities conduced by SFI Program Participants that are not consistent with the SFI Standard</a:t>
            </a:r>
          </a:p>
          <a:p>
            <a:r>
              <a:rPr lang="en-US" sz="2400" dirty="0"/>
              <a:t>Determine if complaint requires an investigation and provides a credible response to the complainant.</a:t>
            </a:r>
          </a:p>
          <a:p>
            <a:r>
              <a:rPr lang="en-US" sz="2400" dirty="0"/>
              <a:t>Complaints tracked annually and submitted to SFI Inc.</a:t>
            </a:r>
          </a:p>
          <a:p>
            <a:pPr>
              <a:buNone/>
            </a:pPr>
            <a:endParaRPr lang="en-US" sz="2400" dirty="0"/>
          </a:p>
        </p:txBody>
      </p:sp>
      <p:pic>
        <p:nvPicPr>
          <p:cNvPr id="5" name="Content Placeholder 4" descr="IMG-20150805-00734.jpg"/>
          <p:cNvPicPr>
            <a:picLocks noGrp="1" noChangeAspect="1"/>
          </p:cNvPicPr>
          <p:nvPr>
            <p:ph sz="half" idx="2"/>
          </p:nvPr>
        </p:nvPicPr>
        <p:blipFill>
          <a:blip r:embed="rId2" cstate="print"/>
          <a:stretch>
            <a:fillRect/>
          </a:stretch>
        </p:blipFill>
        <p:spPr>
          <a:xfrm>
            <a:off x="5486400" y="1905000"/>
            <a:ext cx="4422775" cy="4170173"/>
          </a:xfr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4562" name="Rectangle 2"/>
          <p:cNvSpPr>
            <a:spLocks noGrp="1" noChangeArrowheads="1"/>
          </p:cNvSpPr>
          <p:nvPr>
            <p:ph type="title"/>
          </p:nvPr>
        </p:nvSpPr>
        <p:spPr/>
        <p:txBody>
          <a:bodyPr/>
          <a:lstStyle/>
          <a:p>
            <a:pPr eaLnBrk="1" hangingPunct="1">
              <a:defRPr/>
            </a:pPr>
            <a:r>
              <a:rPr lang="en-US" dirty="0"/>
              <a:t>Seed Tree SOP</a:t>
            </a:r>
          </a:p>
        </p:txBody>
      </p:sp>
      <p:sp>
        <p:nvSpPr>
          <p:cNvPr id="834563" name="Text Box 3"/>
          <p:cNvSpPr txBox="1">
            <a:spLocks noChangeArrowheads="1"/>
          </p:cNvSpPr>
          <p:nvPr/>
        </p:nvSpPr>
        <p:spPr bwMode="auto">
          <a:xfrm>
            <a:off x="1676401" y="2060893"/>
            <a:ext cx="8001000" cy="3939540"/>
          </a:xfrm>
          <a:prstGeom prst="rect">
            <a:avLst/>
          </a:prstGeom>
          <a:noFill/>
          <a:ln w="9525">
            <a:noFill/>
            <a:miter lim="800000"/>
            <a:headEnd/>
            <a:tailEnd/>
          </a:ln>
          <a:effectLst/>
        </p:spPr>
        <p:txBody>
          <a:bodyPr anchor="ctr">
            <a:spAutoFit/>
          </a:bodyPr>
          <a:lstStyle/>
          <a:p>
            <a:pPr eaLnBrk="1" hangingPunct="1">
              <a:spcBef>
                <a:spcPct val="0"/>
              </a:spcBef>
              <a:buFontTx/>
              <a:buNone/>
              <a:defRPr/>
            </a:pPr>
            <a:r>
              <a:rPr lang="en-US" sz="2800" b="1" dirty="0">
                <a:solidFill>
                  <a:schemeClr val="tx1"/>
                </a:solidFill>
              </a:rPr>
              <a:t>Purpose</a:t>
            </a:r>
            <a:r>
              <a:rPr lang="en-US" sz="2400" b="1" dirty="0">
                <a:solidFill>
                  <a:schemeClr val="tx1"/>
                </a:solidFill>
              </a:rPr>
              <a:t>	</a:t>
            </a:r>
          </a:p>
          <a:p>
            <a:pPr eaLnBrk="1" hangingPunct="1">
              <a:spcBef>
                <a:spcPct val="0"/>
              </a:spcBef>
              <a:buFontTx/>
              <a:buNone/>
              <a:defRPr/>
            </a:pPr>
            <a:r>
              <a:rPr lang="en-US" sz="2400" dirty="0">
                <a:solidFill>
                  <a:schemeClr val="tx1"/>
                </a:solidFill>
              </a:rPr>
              <a:t>To ensure consistent planning and harvesting of sites to:</a:t>
            </a:r>
          </a:p>
          <a:p>
            <a:pPr eaLnBrk="1" hangingPunct="1">
              <a:spcBef>
                <a:spcPct val="0"/>
              </a:spcBef>
              <a:buFont typeface="Symbol" pitchFamily="18" charset="2"/>
              <a:buChar char="·"/>
              <a:defRPr/>
            </a:pPr>
            <a:r>
              <a:rPr lang="en-US" sz="2400" dirty="0">
                <a:solidFill>
                  <a:schemeClr val="tx1"/>
                </a:solidFill>
              </a:rPr>
              <a:t>provide a consistent approach to implementing Seed Tree prescriptions during harvest operations </a:t>
            </a:r>
          </a:p>
          <a:p>
            <a:pPr eaLnBrk="1" hangingPunct="1">
              <a:spcBef>
                <a:spcPct val="0"/>
              </a:spcBef>
              <a:buFont typeface="Symbol" pitchFamily="18" charset="2"/>
              <a:buChar char="·"/>
              <a:defRPr/>
            </a:pPr>
            <a:r>
              <a:rPr lang="en-US" sz="2400" dirty="0">
                <a:solidFill>
                  <a:schemeClr val="tx1"/>
                </a:solidFill>
              </a:rPr>
              <a:t>To be used in conjunction with the Harvest Standard Operating Procedure.</a:t>
            </a:r>
          </a:p>
          <a:p>
            <a:pPr eaLnBrk="1" hangingPunct="1">
              <a:spcBef>
                <a:spcPct val="0"/>
              </a:spcBef>
              <a:buFont typeface="Symbol" pitchFamily="18" charset="2"/>
              <a:buChar char="·"/>
              <a:defRPr/>
            </a:pPr>
            <a:r>
              <a:rPr lang="en-US" sz="2400" dirty="0">
                <a:solidFill>
                  <a:schemeClr val="tx1"/>
                </a:solidFill>
              </a:rPr>
              <a:t>Reflect natural ecosystems</a:t>
            </a:r>
          </a:p>
          <a:p>
            <a:pPr eaLnBrk="1" hangingPunct="1">
              <a:spcBef>
                <a:spcPct val="0"/>
              </a:spcBef>
              <a:defRPr/>
            </a:pPr>
            <a:r>
              <a:rPr lang="en-US" sz="2400" dirty="0">
                <a:solidFill>
                  <a:schemeClr val="tx1"/>
                </a:solidFill>
              </a:rPr>
              <a:t>Affect wildlife habitat	</a:t>
            </a:r>
          </a:p>
          <a:p>
            <a:pPr algn="ctr" eaLnBrk="1" hangingPunct="1">
              <a:buFontTx/>
              <a:buNone/>
              <a:defRPr/>
            </a:pPr>
            <a:endParaRPr lang="en-US" sz="3600" b="1" dirty="0">
              <a:solidFill>
                <a:srgbClr val="3333CC"/>
              </a:solidFill>
              <a:effectLst>
                <a:outerShdw blurRad="38100" dist="38100" dir="2700000" algn="tl">
                  <a:srgbClr val="C0C0C0"/>
                </a:outerShdw>
              </a:effectLst>
              <a:latin typeface="Arial Narrow" pitchFamily="34" charset="0"/>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5586" name="Rectangle 2"/>
          <p:cNvSpPr>
            <a:spLocks noGrp="1" noChangeArrowheads="1"/>
          </p:cNvSpPr>
          <p:nvPr>
            <p:ph type="title"/>
          </p:nvPr>
        </p:nvSpPr>
        <p:spPr/>
        <p:txBody>
          <a:bodyPr/>
          <a:lstStyle/>
          <a:p>
            <a:pPr eaLnBrk="1" hangingPunct="1">
              <a:defRPr/>
            </a:pPr>
            <a:r>
              <a:rPr lang="en-US" dirty="0"/>
              <a:t>Seed Tree SOP</a:t>
            </a:r>
          </a:p>
        </p:txBody>
      </p:sp>
      <p:sp>
        <p:nvSpPr>
          <p:cNvPr id="835587" name="Text Box 3"/>
          <p:cNvSpPr txBox="1">
            <a:spLocks noChangeArrowheads="1"/>
          </p:cNvSpPr>
          <p:nvPr/>
        </p:nvSpPr>
        <p:spPr bwMode="auto">
          <a:xfrm>
            <a:off x="1600200" y="1210628"/>
            <a:ext cx="8458200" cy="6894195"/>
          </a:xfrm>
          <a:prstGeom prst="rect">
            <a:avLst/>
          </a:prstGeom>
          <a:noFill/>
          <a:ln w="9525">
            <a:noFill/>
            <a:miter lim="800000"/>
            <a:headEnd/>
            <a:tailEnd/>
          </a:ln>
          <a:effectLst/>
        </p:spPr>
        <p:txBody>
          <a:bodyPr anchor="ctr">
            <a:spAutoFit/>
          </a:bodyPr>
          <a:lstStyle/>
          <a:p>
            <a:pPr eaLnBrk="1" hangingPunct="1">
              <a:spcBef>
                <a:spcPct val="0"/>
              </a:spcBef>
              <a:buFontTx/>
              <a:buNone/>
              <a:defRPr/>
            </a:pPr>
            <a:r>
              <a:rPr lang="en-US" sz="2800" b="1" dirty="0">
                <a:solidFill>
                  <a:schemeClr val="tx1"/>
                </a:solidFill>
              </a:rPr>
              <a:t>Key Considerations</a:t>
            </a:r>
            <a:endParaRPr lang="en-US" sz="2400" b="1" dirty="0">
              <a:solidFill>
                <a:schemeClr val="tx1"/>
              </a:solidFill>
            </a:endParaRPr>
          </a:p>
          <a:p>
            <a:pPr eaLnBrk="1" hangingPunct="1">
              <a:spcBef>
                <a:spcPct val="0"/>
              </a:spcBef>
              <a:buFontTx/>
              <a:buNone/>
              <a:defRPr/>
            </a:pPr>
            <a:r>
              <a:rPr lang="en-US" sz="2400" dirty="0">
                <a:solidFill>
                  <a:schemeClr val="tx1"/>
                </a:solidFill>
              </a:rPr>
              <a:t>To ensure the objective of encouraging natural regeneration by leaving seed trees in groups or singly is realized, the following site factors should be considered when choosing to implement seed tree:</a:t>
            </a:r>
            <a:r>
              <a:rPr lang="en-US" sz="2400" i="1" dirty="0">
                <a:solidFill>
                  <a:schemeClr val="tx1"/>
                </a:solidFill>
              </a:rPr>
              <a:t> </a:t>
            </a:r>
          </a:p>
          <a:p>
            <a:pPr eaLnBrk="1" hangingPunct="1">
              <a:spcBef>
                <a:spcPct val="0"/>
              </a:spcBef>
              <a:buFont typeface="Symbol" pitchFamily="18" charset="2"/>
              <a:buChar char="·"/>
              <a:defRPr/>
            </a:pPr>
            <a:r>
              <a:rPr lang="en-US" sz="2400" dirty="0">
                <a:solidFill>
                  <a:schemeClr val="tx1"/>
                </a:solidFill>
              </a:rPr>
              <a:t>species (white pine, red pine, black spruce and other lowland forest units)</a:t>
            </a:r>
          </a:p>
          <a:p>
            <a:pPr eaLnBrk="1" hangingPunct="1">
              <a:spcBef>
                <a:spcPct val="0"/>
              </a:spcBef>
              <a:buFont typeface="Symbol" pitchFamily="18" charset="2"/>
              <a:buChar char="·"/>
              <a:defRPr/>
            </a:pPr>
            <a:r>
              <a:rPr lang="en-US" sz="2400" dirty="0">
                <a:solidFill>
                  <a:schemeClr val="tx1"/>
                </a:solidFill>
              </a:rPr>
              <a:t>wind firmness of the trees, ( trees with branches down to the ground are more wind firm than those with narrow crowns that are self pruned)</a:t>
            </a:r>
          </a:p>
          <a:p>
            <a:pPr eaLnBrk="1" hangingPunct="1">
              <a:spcBef>
                <a:spcPct val="0"/>
              </a:spcBef>
              <a:buFont typeface="Symbol" pitchFamily="18" charset="2"/>
              <a:buChar char="·"/>
              <a:defRPr/>
            </a:pPr>
            <a:r>
              <a:rPr lang="en-US" sz="2400" dirty="0">
                <a:solidFill>
                  <a:schemeClr val="tx1"/>
                </a:solidFill>
              </a:rPr>
              <a:t>slope position, </a:t>
            </a:r>
          </a:p>
          <a:p>
            <a:pPr eaLnBrk="1" hangingPunct="1">
              <a:spcBef>
                <a:spcPct val="0"/>
              </a:spcBef>
              <a:buFont typeface="Symbol" pitchFamily="18" charset="2"/>
              <a:buChar char="·"/>
              <a:defRPr/>
            </a:pPr>
            <a:r>
              <a:rPr lang="en-US" sz="2400" dirty="0">
                <a:solidFill>
                  <a:schemeClr val="tx1"/>
                </a:solidFill>
              </a:rPr>
              <a:t>soil/vegetation  characteristics,</a:t>
            </a:r>
          </a:p>
          <a:p>
            <a:pPr eaLnBrk="1" hangingPunct="1">
              <a:spcBef>
                <a:spcPct val="0"/>
              </a:spcBef>
              <a:buFont typeface="Symbol" pitchFamily="18" charset="2"/>
              <a:buChar char="·"/>
              <a:defRPr/>
            </a:pPr>
            <a:r>
              <a:rPr lang="en-US" sz="2400" dirty="0">
                <a:solidFill>
                  <a:schemeClr val="tx1"/>
                </a:solidFill>
              </a:rPr>
              <a:t>risk factors (i.e. fire, wind)</a:t>
            </a:r>
          </a:p>
          <a:p>
            <a:pPr eaLnBrk="1" hangingPunct="1">
              <a:spcBef>
                <a:spcPct val="0"/>
              </a:spcBef>
              <a:buFont typeface="Symbol" pitchFamily="18" charset="2"/>
              <a:buChar char="·"/>
              <a:defRPr/>
            </a:pPr>
            <a:r>
              <a:rPr lang="en-US" sz="2400" dirty="0">
                <a:solidFill>
                  <a:schemeClr val="tx1"/>
                </a:solidFill>
              </a:rPr>
              <a:t>seedbed characteristics (i.e. exposed mineral soil, sphagnum moss)</a:t>
            </a:r>
          </a:p>
          <a:p>
            <a:pPr eaLnBrk="1" hangingPunct="1">
              <a:spcBef>
                <a:spcPct val="0"/>
              </a:spcBef>
              <a:buFontTx/>
              <a:buNone/>
              <a:defRPr/>
            </a:pPr>
            <a:r>
              <a:rPr lang="en-US" sz="2400" dirty="0">
                <a:solidFill>
                  <a:schemeClr val="tx1"/>
                </a:solidFill>
              </a:rPr>
              <a:t>	</a:t>
            </a:r>
          </a:p>
          <a:p>
            <a:pPr algn="ctr" eaLnBrk="1" hangingPunct="1">
              <a:buFontTx/>
              <a:buNone/>
              <a:defRPr/>
            </a:pPr>
            <a:endParaRPr lang="en-US" sz="3600" b="1" dirty="0">
              <a:solidFill>
                <a:srgbClr val="3333CC"/>
              </a:solidFill>
              <a:effectLst>
                <a:outerShdw blurRad="38100" dist="38100" dir="2700000" algn="tl">
                  <a:srgbClr val="C0C0C0"/>
                </a:outerShdw>
              </a:effectLst>
              <a:latin typeface="Arial Narrow" pitchFamily="34" charset="0"/>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p:txBody>
          <a:bodyPr/>
          <a:lstStyle/>
          <a:p>
            <a:pPr eaLnBrk="1" hangingPunct="1">
              <a:defRPr/>
            </a:pPr>
            <a:r>
              <a:rPr lang="en-US" dirty="0"/>
              <a:t>Seed Tree SOP</a:t>
            </a:r>
          </a:p>
        </p:txBody>
      </p:sp>
      <p:sp>
        <p:nvSpPr>
          <p:cNvPr id="836611" name="Text Box 3"/>
          <p:cNvSpPr txBox="1">
            <a:spLocks noChangeArrowheads="1"/>
          </p:cNvSpPr>
          <p:nvPr/>
        </p:nvSpPr>
        <p:spPr bwMode="auto">
          <a:xfrm>
            <a:off x="1371601" y="2388773"/>
            <a:ext cx="8686800" cy="5601533"/>
          </a:xfrm>
          <a:prstGeom prst="rect">
            <a:avLst/>
          </a:prstGeom>
          <a:noFill/>
          <a:ln w="9525">
            <a:noFill/>
            <a:miter lim="800000"/>
            <a:headEnd/>
            <a:tailEnd/>
          </a:ln>
          <a:effectLst/>
        </p:spPr>
        <p:txBody>
          <a:bodyPr anchor="ctr">
            <a:spAutoFit/>
          </a:bodyPr>
          <a:lstStyle/>
          <a:p>
            <a:pPr eaLnBrk="1" hangingPunct="1">
              <a:spcBef>
                <a:spcPct val="0"/>
              </a:spcBef>
              <a:buFontTx/>
              <a:buNone/>
              <a:defRPr/>
            </a:pPr>
            <a:r>
              <a:rPr lang="en-US" sz="2800" b="1" dirty="0">
                <a:solidFill>
                  <a:schemeClr val="tx1"/>
                </a:solidFill>
              </a:rPr>
              <a:t>Implementation of Seed Tree SOP</a:t>
            </a:r>
            <a:endParaRPr lang="en-US" sz="2400" b="1" dirty="0">
              <a:solidFill>
                <a:schemeClr val="tx1"/>
              </a:solidFill>
            </a:endParaRPr>
          </a:p>
          <a:p>
            <a:pPr eaLnBrk="1" hangingPunct="1">
              <a:spcBef>
                <a:spcPct val="0"/>
              </a:spcBef>
              <a:defRPr/>
            </a:pPr>
            <a:r>
              <a:rPr lang="en-US" sz="2400" dirty="0">
                <a:solidFill>
                  <a:schemeClr val="tx1"/>
                </a:solidFill>
              </a:rPr>
              <a:t> Miisun foresters will review the need for GST’s operations in a specific block with the Harvest Contractor during the Harvest Pre-work process.	</a:t>
            </a:r>
          </a:p>
          <a:p>
            <a:pPr eaLnBrk="1" hangingPunct="1">
              <a:spcBef>
                <a:spcPct val="0"/>
              </a:spcBef>
              <a:defRPr/>
            </a:pPr>
            <a:r>
              <a:rPr lang="en-US" sz="2400" dirty="0">
                <a:solidFill>
                  <a:schemeClr val="tx1"/>
                </a:solidFill>
              </a:rPr>
              <a:t> Group seed tree (GST) plots will be located in the field by contractors’ boundary marking staff prior to harvest. They will be ribboned off using the same color scheme as other non-harvest areas.	</a:t>
            </a:r>
          </a:p>
          <a:p>
            <a:pPr eaLnBrk="1" hangingPunct="1">
              <a:spcBef>
                <a:spcPct val="0"/>
              </a:spcBef>
              <a:defRPr/>
            </a:pPr>
            <a:r>
              <a:rPr lang="en-US" sz="2400" dirty="0">
                <a:solidFill>
                  <a:schemeClr val="tx1"/>
                </a:solidFill>
              </a:rPr>
              <a:t>Follow your Prework instructions and Seed Tree SOP. If in doubt </a:t>
            </a:r>
            <a:r>
              <a:rPr lang="en-US" sz="2400" b="1" dirty="0">
                <a:solidFill>
                  <a:srgbClr val="FF3300"/>
                </a:solidFill>
              </a:rPr>
              <a:t>STOP WORK</a:t>
            </a:r>
            <a:r>
              <a:rPr lang="en-US" sz="2400" dirty="0">
                <a:solidFill>
                  <a:schemeClr val="tx1"/>
                </a:solidFill>
              </a:rPr>
              <a:t> and contact your supervisor.</a:t>
            </a:r>
          </a:p>
          <a:p>
            <a:pPr eaLnBrk="1" hangingPunct="1">
              <a:spcBef>
                <a:spcPct val="0"/>
              </a:spcBef>
              <a:buFontTx/>
              <a:buNone/>
              <a:defRPr/>
            </a:pPr>
            <a:r>
              <a:rPr lang="en-US" sz="2400" b="1" dirty="0">
                <a:solidFill>
                  <a:schemeClr val="tx1"/>
                </a:solidFill>
              </a:rPr>
              <a:t>	</a:t>
            </a:r>
            <a:r>
              <a:rPr lang="en-US" sz="2400" dirty="0">
                <a:solidFill>
                  <a:schemeClr val="tx1"/>
                </a:solidFill>
              </a:rPr>
              <a:t>	</a:t>
            </a:r>
          </a:p>
          <a:p>
            <a:pPr algn="ctr" eaLnBrk="1" hangingPunct="1">
              <a:spcBef>
                <a:spcPct val="0"/>
              </a:spcBef>
              <a:buFontTx/>
              <a:buNone/>
              <a:defRPr/>
            </a:pPr>
            <a:endParaRPr lang="en-US" sz="3600" dirty="0">
              <a:solidFill>
                <a:srgbClr val="FF0000"/>
              </a:solidFill>
              <a:latin typeface="Arial Narrow" pitchFamily="34" charset="0"/>
            </a:endParaRPr>
          </a:p>
          <a:p>
            <a:pPr algn="ctr" eaLnBrk="1" hangingPunct="1">
              <a:buFontTx/>
              <a:buNone/>
              <a:defRPr/>
            </a:pPr>
            <a:endParaRPr lang="en-US" sz="3600" b="1" dirty="0">
              <a:solidFill>
                <a:srgbClr val="3333CC"/>
              </a:solidFill>
              <a:effectLst>
                <a:outerShdw blurRad="38100" dist="38100" dir="2700000" algn="tl">
                  <a:srgbClr val="C0C0C0"/>
                </a:outerShdw>
              </a:effectLst>
              <a:latin typeface="Arial Narrow" pitchFamily="34" charset="0"/>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1186" name="Rectangle 2"/>
          <p:cNvSpPr>
            <a:spLocks noGrp="1" noChangeArrowheads="1"/>
          </p:cNvSpPr>
          <p:nvPr>
            <p:ph type="title"/>
          </p:nvPr>
        </p:nvSpPr>
        <p:spPr>
          <a:xfrm>
            <a:off x="1425575" y="152400"/>
            <a:ext cx="7962900" cy="1295400"/>
          </a:xfrm>
        </p:spPr>
        <p:txBody>
          <a:bodyPr/>
          <a:lstStyle/>
          <a:p>
            <a:pPr eaLnBrk="1" hangingPunct="1">
              <a:defRPr/>
            </a:pPr>
            <a:r>
              <a:rPr lang="en-CA" dirty="0"/>
              <a:t>Brush Pile Burning Pre-Ignition</a:t>
            </a:r>
            <a:endParaRPr lang="en-GB" dirty="0"/>
          </a:p>
        </p:txBody>
      </p:sp>
      <p:sp>
        <p:nvSpPr>
          <p:cNvPr id="117763" name="Rectangle 3"/>
          <p:cNvSpPr>
            <a:spLocks noGrp="1" noChangeArrowheads="1"/>
          </p:cNvSpPr>
          <p:nvPr>
            <p:ph type="body" idx="1"/>
          </p:nvPr>
        </p:nvSpPr>
        <p:spPr>
          <a:xfrm>
            <a:off x="1676400" y="2895600"/>
            <a:ext cx="8131175" cy="4419600"/>
          </a:xfrm>
        </p:spPr>
        <p:txBody>
          <a:bodyPr/>
          <a:lstStyle/>
          <a:p>
            <a:pPr eaLnBrk="1" hangingPunct="1"/>
            <a:r>
              <a:rPr lang="en-US" sz="2400" dirty="0"/>
              <a:t>Miisun supervisor completes pre-work with the contractor to review the Burn Plan and conditions of the plan.	</a:t>
            </a:r>
          </a:p>
          <a:p>
            <a:pPr eaLnBrk="1" hangingPunct="1"/>
            <a:r>
              <a:rPr lang="en-US" sz="2400" dirty="0"/>
              <a:t>Contractor / project supervisor contacts the fire center daily to obtain clearance to burn. </a:t>
            </a:r>
            <a:r>
              <a:rPr lang="en-US" sz="2800" dirty="0"/>
              <a:t>	</a:t>
            </a:r>
          </a:p>
          <a:p>
            <a:pPr eaLnBrk="1" hangingPunct="1">
              <a:buFont typeface="Wingdings" pitchFamily="2" charset="2"/>
              <a:buNone/>
            </a:pPr>
            <a:r>
              <a:rPr lang="en-US" sz="2800" b="1" dirty="0">
                <a:solidFill>
                  <a:srgbClr val="339933"/>
                </a:solidFill>
              </a:rPr>
              <a:t>Prior to ignition, ensure:</a:t>
            </a:r>
            <a:endParaRPr lang="en-US" sz="2800" b="1" dirty="0"/>
          </a:p>
          <a:p>
            <a:pPr eaLnBrk="1" hangingPunct="1"/>
            <a:r>
              <a:rPr lang="en-US" sz="2400" dirty="0"/>
              <a:t>Signs are pre posted identifying that burning will be occurring in the area.</a:t>
            </a:r>
          </a:p>
          <a:p>
            <a:pPr eaLnBrk="1" hangingPunct="1"/>
            <a:r>
              <a:rPr lang="en-US" sz="2400" dirty="0"/>
              <a:t>Advise public of burning activities (i.e. radio ads or newspaper).</a:t>
            </a:r>
          </a:p>
          <a:p>
            <a:pPr eaLnBrk="1" hangingPunct="1"/>
            <a:r>
              <a:rPr lang="en-US" sz="2400" dirty="0"/>
              <a:t>Wind is blowing away from sensitive areas such as highways or populated areas.</a:t>
            </a:r>
          </a:p>
          <a:p>
            <a:pPr eaLnBrk="1" hangingPunct="1"/>
            <a:endParaRPr lang="en-US" sz="2800" dirty="0"/>
          </a:p>
        </p:txBody>
      </p:sp>
      <p:sp>
        <p:nvSpPr>
          <p:cNvPr id="861188"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700" i="1" dirty="0">
                <a:solidFill>
                  <a:srgbClr val="339933"/>
                </a:solidFill>
                <a:effectLst>
                  <a:outerShdw blurRad="38100" dist="38100" dir="2700000" algn="tl">
                    <a:srgbClr val="C0C0C0"/>
                  </a:outerShdw>
                </a:effectLst>
              </a:rPr>
              <a:t>Debris Disposal</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2" name="TextBox 1"/>
          <p:cNvSpPr txBox="1"/>
          <p:nvPr/>
        </p:nvSpPr>
        <p:spPr>
          <a:xfrm>
            <a:off x="1545265" y="1447800"/>
            <a:ext cx="8001000" cy="1077218"/>
          </a:xfrm>
          <a:prstGeom prst="rect">
            <a:avLst/>
          </a:prstGeom>
          <a:noFill/>
          <a:ln>
            <a:solidFill>
              <a:schemeClr val="tx1"/>
            </a:solidFill>
          </a:ln>
        </p:spPr>
        <p:txBody>
          <a:bodyPr wrap="square" rtlCol="0">
            <a:spAutoFit/>
          </a:bodyPr>
          <a:lstStyle/>
          <a:p>
            <a:pPr algn="ctr">
              <a:buNone/>
            </a:pPr>
            <a:r>
              <a:rPr lang="en-CA" dirty="0">
                <a:solidFill>
                  <a:srgbClr val="FF0000"/>
                </a:solidFill>
                <a:latin typeface="Tahoma" pitchFamily="34" charset="0"/>
                <a:ea typeface="Tahoma" pitchFamily="34" charset="0"/>
                <a:cs typeface="Tahoma" pitchFamily="34" charset="0"/>
              </a:rPr>
              <a:t>ONLY PERSONNEL AUTHORIZED TO BURN PILES CAN IGNITE A BRUSH PILE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3234" name="Rectangle 2"/>
          <p:cNvSpPr>
            <a:spLocks noGrp="1" noChangeArrowheads="1"/>
          </p:cNvSpPr>
          <p:nvPr>
            <p:ph type="title"/>
          </p:nvPr>
        </p:nvSpPr>
        <p:spPr>
          <a:xfrm>
            <a:off x="1524000" y="0"/>
            <a:ext cx="7962900" cy="609600"/>
          </a:xfrm>
        </p:spPr>
        <p:txBody>
          <a:bodyPr/>
          <a:lstStyle/>
          <a:p>
            <a:pPr algn="r" eaLnBrk="1" hangingPunct="1">
              <a:defRPr/>
            </a:pPr>
            <a:r>
              <a:rPr lang="en-GB" sz="2800" i="1" dirty="0"/>
              <a:t>Debris Disposal</a:t>
            </a:r>
            <a:endParaRPr lang="en-US" sz="5100" i="1" dirty="0"/>
          </a:p>
        </p:txBody>
      </p:sp>
      <p:sp>
        <p:nvSpPr>
          <p:cNvPr id="118787" name="Rectangle 3"/>
          <p:cNvSpPr>
            <a:spLocks noGrp="1" noChangeArrowheads="1"/>
          </p:cNvSpPr>
          <p:nvPr>
            <p:ph type="body" idx="1"/>
          </p:nvPr>
        </p:nvSpPr>
        <p:spPr/>
        <p:txBody>
          <a:bodyPr/>
          <a:lstStyle/>
          <a:p>
            <a:pPr eaLnBrk="1" hangingPunct="1"/>
            <a:r>
              <a:rPr lang="en-US" sz="2800"/>
              <a:t>Workers must ensure that they have a safe escape route planned before lighting a pile.</a:t>
            </a:r>
          </a:p>
          <a:p>
            <a:pPr eaLnBrk="1" hangingPunct="1"/>
            <a:r>
              <a:rPr lang="en-US" sz="2800"/>
              <a:t>Fire equipment is available.</a:t>
            </a:r>
          </a:p>
          <a:p>
            <a:pPr eaLnBrk="1" hangingPunct="1"/>
            <a:r>
              <a:rPr lang="en-US" sz="2800"/>
              <a:t>Communication (mobile radio and/or phone) is on site, capable of contacting MNR and Company personnel. </a:t>
            </a:r>
          </a:p>
          <a:p>
            <a:pPr eaLnBrk="1" hangingPunct="1"/>
            <a:r>
              <a:rPr lang="en-US" sz="2800"/>
              <a:t>Ensure vehicles are parked a safe distance away from burning piles.</a:t>
            </a:r>
          </a:p>
          <a:p>
            <a:pPr eaLnBrk="1" hangingPunct="1"/>
            <a:r>
              <a:rPr lang="en-US" sz="2800"/>
              <a:t>Workers wear suitable clothing, such as fire retardant coveralls, or other clothing free from tar, or fuel and oil stains.	</a:t>
            </a:r>
          </a:p>
          <a:p>
            <a:pPr eaLnBrk="1" hangingPunct="1">
              <a:buFont typeface="Wingdings" pitchFamily="2" charset="2"/>
              <a:buNone/>
            </a:pPr>
            <a:endParaRPr lang="en-US"/>
          </a:p>
        </p:txBody>
      </p:sp>
      <p:sp>
        <p:nvSpPr>
          <p:cNvPr id="863236" name="Text Box 4"/>
          <p:cNvSpPr txBox="1">
            <a:spLocks noChangeArrowheads="1"/>
          </p:cNvSpPr>
          <p:nvPr/>
        </p:nvSpPr>
        <p:spPr bwMode="auto">
          <a:xfrm>
            <a:off x="1676400" y="857935"/>
            <a:ext cx="4267200" cy="646331"/>
          </a:xfrm>
          <a:prstGeom prst="rect">
            <a:avLst/>
          </a:prstGeom>
          <a:noFill/>
          <a:ln w="9525">
            <a:noFill/>
            <a:miter lim="800000"/>
            <a:headEnd/>
            <a:tailEnd/>
          </a:ln>
          <a:effectLst/>
        </p:spPr>
        <p:txBody>
          <a:bodyPr anchor="ctr">
            <a:spAutoFit/>
          </a:bodyPr>
          <a:lstStyle/>
          <a:p>
            <a:pPr algn="ctr" eaLnBrk="1" hangingPunct="1">
              <a:buFontTx/>
              <a:buNone/>
              <a:defRPr/>
            </a:pPr>
            <a:r>
              <a:rPr lang="en-US" sz="3600" b="1" dirty="0">
                <a:solidFill>
                  <a:srgbClr val="339933"/>
                </a:solidFill>
                <a:effectLst>
                  <a:outerShdw blurRad="38100" dist="38100" dir="2700000" algn="tl">
                    <a:srgbClr val="C0C0C0"/>
                  </a:outerShdw>
                </a:effectLst>
                <a:latin typeface="Arial Narrow" pitchFamily="34" charset="0"/>
              </a:rPr>
              <a:t>Pre-Ignition (cont’d)</a:t>
            </a:r>
            <a:endParaRPr lang="en-US" sz="3600" b="1" dirty="0">
              <a:solidFill>
                <a:srgbClr val="3333CC"/>
              </a:solidFill>
              <a:effectLst>
                <a:outerShdw blurRad="38100" dist="38100" dir="2700000" algn="tl">
                  <a:srgbClr val="C0C0C0"/>
                </a:outerShdw>
              </a:effectLst>
              <a:latin typeface="Arial Narrow" pitchFamily="34" charset="0"/>
            </a:endParaRP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4258" name="Rectangle 2"/>
          <p:cNvSpPr>
            <a:spLocks noGrp="1" noChangeArrowheads="1"/>
          </p:cNvSpPr>
          <p:nvPr>
            <p:ph type="title"/>
          </p:nvPr>
        </p:nvSpPr>
        <p:spPr>
          <a:xfrm>
            <a:off x="6629400" y="228600"/>
            <a:ext cx="2759076" cy="685800"/>
          </a:xfrm>
        </p:spPr>
        <p:txBody>
          <a:bodyPr/>
          <a:lstStyle/>
          <a:p>
            <a:pPr algn="r" eaLnBrk="1" hangingPunct="1">
              <a:defRPr/>
            </a:pPr>
            <a:r>
              <a:rPr lang="en-GB" sz="2800" i="1" dirty="0"/>
              <a:t>Debris Disposal</a:t>
            </a:r>
            <a:endParaRPr lang="en-US" sz="2800" i="1" dirty="0"/>
          </a:p>
        </p:txBody>
      </p:sp>
      <p:sp>
        <p:nvSpPr>
          <p:cNvPr id="119811" name="Rectangle 3"/>
          <p:cNvSpPr>
            <a:spLocks noGrp="1" noChangeArrowheads="1"/>
          </p:cNvSpPr>
          <p:nvPr>
            <p:ph type="body" idx="1"/>
          </p:nvPr>
        </p:nvSpPr>
        <p:spPr>
          <a:xfrm>
            <a:off x="1524000" y="1384079"/>
            <a:ext cx="7962900" cy="6416675"/>
          </a:xfrm>
        </p:spPr>
        <p:txBody>
          <a:bodyPr/>
          <a:lstStyle/>
          <a:p>
            <a:pPr eaLnBrk="1" hangingPunct="1"/>
            <a:r>
              <a:rPr lang="en-US" sz="2800" dirty="0">
                <a:latin typeface="Times New Roman" pitchFamily="18" charset="0"/>
              </a:rPr>
              <a:t>Where required, use an ignition source such as diesel; slurries of gelled gases such as Sure-fire, </a:t>
            </a:r>
            <a:r>
              <a:rPr lang="en-US" sz="2800" dirty="0" err="1">
                <a:latin typeface="Times New Roman" pitchFamily="18" charset="0"/>
              </a:rPr>
              <a:t>FireTrol</a:t>
            </a:r>
            <a:r>
              <a:rPr lang="en-US" sz="2800" dirty="0">
                <a:latin typeface="Times New Roman" pitchFamily="18" charset="0"/>
              </a:rPr>
              <a:t> or </a:t>
            </a:r>
            <a:r>
              <a:rPr lang="en-US" sz="2800" dirty="0" err="1">
                <a:latin typeface="Times New Roman" pitchFamily="18" charset="0"/>
              </a:rPr>
              <a:t>Aluma</a:t>
            </a:r>
            <a:r>
              <a:rPr lang="en-US" sz="2800" dirty="0">
                <a:latin typeface="Times New Roman" pitchFamily="18" charset="0"/>
              </a:rPr>
              <a:t>-gel; and/or propane torches applied by aerial or manual methods. Alternate sources of ignition include commercial fire logs, and / or emergency flares.</a:t>
            </a:r>
          </a:p>
          <a:p>
            <a:pPr eaLnBrk="1" hangingPunct="1"/>
            <a:r>
              <a:rPr lang="en-US" sz="2800" b="1" dirty="0">
                <a:latin typeface="Times New Roman" pitchFamily="18" charset="0"/>
              </a:rPr>
              <a:t>Do not</a:t>
            </a:r>
            <a:r>
              <a:rPr lang="en-US" sz="2800" dirty="0">
                <a:latin typeface="Times New Roman" pitchFamily="18" charset="0"/>
              </a:rPr>
              <a:t> use volatile fluids such as straight gasoline. Mix with fuel oil.</a:t>
            </a:r>
          </a:p>
          <a:p>
            <a:pPr eaLnBrk="1" hangingPunct="1"/>
            <a:r>
              <a:rPr lang="en-US" sz="2800" b="1" dirty="0">
                <a:latin typeface="Times New Roman" pitchFamily="18" charset="0"/>
              </a:rPr>
              <a:t>Fuel Handling</a:t>
            </a:r>
            <a:endParaRPr lang="en-US" sz="2800" dirty="0">
              <a:latin typeface="Times New Roman" pitchFamily="18" charset="0"/>
            </a:endParaRPr>
          </a:p>
          <a:p>
            <a:pPr eaLnBrk="1" hangingPunct="1"/>
            <a:r>
              <a:rPr lang="en-US" sz="2800" dirty="0"/>
              <a:t>Fuel is to be transported and stored according to the </a:t>
            </a:r>
            <a:r>
              <a:rPr lang="en-US" sz="2800" dirty="0">
                <a:solidFill>
                  <a:srgbClr val="3366FF"/>
                </a:solidFill>
              </a:rPr>
              <a:t>Fuel Storage &amp;Transportation SOP</a:t>
            </a:r>
            <a:endParaRPr lang="en-US" sz="2800" u="sng" dirty="0">
              <a:solidFill>
                <a:srgbClr val="3366FF"/>
              </a:solidFill>
              <a:hlinkClick r:id="rId2" action="ppaction://hlinkfile"/>
            </a:endParaRPr>
          </a:p>
          <a:p>
            <a:pPr eaLnBrk="1" hangingPunct="1"/>
            <a:r>
              <a:rPr lang="en-US" sz="2800" dirty="0"/>
              <a:t>Burning devices must be shut off while transporting.	</a:t>
            </a:r>
          </a:p>
          <a:p>
            <a:pPr eaLnBrk="1" hangingPunct="1"/>
            <a:endParaRPr lang="en-US" sz="2800" dirty="0"/>
          </a:p>
        </p:txBody>
      </p:sp>
      <p:sp>
        <p:nvSpPr>
          <p:cNvPr id="864260" name="Text Box 4"/>
          <p:cNvSpPr txBox="1">
            <a:spLocks noChangeArrowheads="1"/>
          </p:cNvSpPr>
          <p:nvPr/>
        </p:nvSpPr>
        <p:spPr bwMode="auto">
          <a:xfrm>
            <a:off x="1636527" y="381000"/>
            <a:ext cx="3124201" cy="646331"/>
          </a:xfrm>
          <a:prstGeom prst="rect">
            <a:avLst/>
          </a:prstGeom>
          <a:noFill/>
          <a:ln w="9525">
            <a:noFill/>
            <a:miter lim="800000"/>
            <a:headEnd/>
            <a:tailEnd/>
          </a:ln>
          <a:effectLst/>
        </p:spPr>
        <p:txBody>
          <a:bodyPr anchor="ctr">
            <a:spAutoFit/>
          </a:bodyPr>
          <a:lstStyle/>
          <a:p>
            <a:pPr algn="ctr" eaLnBrk="1" hangingPunct="1">
              <a:buFontTx/>
              <a:buNone/>
              <a:defRPr/>
            </a:pPr>
            <a:r>
              <a:rPr lang="en-US" sz="3600" b="1" dirty="0">
                <a:solidFill>
                  <a:schemeClr val="tx1"/>
                </a:solidFill>
                <a:effectLst>
                  <a:outerShdw blurRad="38100" dist="38100" dir="2700000" algn="tl">
                    <a:srgbClr val="C0C0C0"/>
                  </a:outerShdw>
                </a:effectLst>
                <a:latin typeface="Arial Narrow" pitchFamily="34" charset="0"/>
              </a:rPr>
              <a:t>Ignition Of Piles</a:t>
            </a:r>
            <a:endParaRPr lang="en-US" sz="3600" b="1" dirty="0">
              <a:solidFill>
                <a:srgbClr val="3333CC"/>
              </a:solidFill>
              <a:effectLst>
                <a:outerShdw blurRad="38100" dist="38100" dir="2700000" algn="tl">
                  <a:srgbClr val="C0C0C0"/>
                </a:outerShdw>
              </a:effectLst>
              <a:latin typeface="Arial Narrow" pitchFamily="34" charset="0"/>
            </a:endParaRP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5282" name="Rectangle 2"/>
          <p:cNvSpPr>
            <a:spLocks noGrp="1" noChangeArrowheads="1"/>
          </p:cNvSpPr>
          <p:nvPr>
            <p:ph type="title"/>
          </p:nvPr>
        </p:nvSpPr>
        <p:spPr>
          <a:xfrm>
            <a:off x="6858001" y="304801"/>
            <a:ext cx="2530475" cy="457200"/>
          </a:xfrm>
        </p:spPr>
        <p:txBody>
          <a:bodyPr/>
          <a:lstStyle/>
          <a:p>
            <a:pPr algn="r" eaLnBrk="1" hangingPunct="1">
              <a:defRPr/>
            </a:pPr>
            <a:r>
              <a:rPr lang="en-GB" sz="2800" i="1" dirty="0"/>
              <a:t>Debris Disposal</a:t>
            </a:r>
            <a:endParaRPr lang="en-US" sz="2800" i="1" dirty="0"/>
          </a:p>
        </p:txBody>
      </p:sp>
      <p:sp>
        <p:nvSpPr>
          <p:cNvPr id="120835" name="Rectangle 3"/>
          <p:cNvSpPr>
            <a:spLocks noGrp="1" noChangeArrowheads="1"/>
          </p:cNvSpPr>
          <p:nvPr>
            <p:ph type="body" idx="1"/>
          </p:nvPr>
        </p:nvSpPr>
        <p:spPr>
          <a:xfrm>
            <a:off x="1425577" y="1676401"/>
            <a:ext cx="8328024" cy="5578475"/>
          </a:xfrm>
        </p:spPr>
        <p:txBody>
          <a:bodyPr/>
          <a:lstStyle/>
          <a:p>
            <a:pPr eaLnBrk="1" hangingPunct="1"/>
            <a:r>
              <a:rPr lang="en-US" sz="2800" dirty="0"/>
              <a:t>Begin igniting piles around the pile’s perimeter using ignition devices.</a:t>
            </a:r>
          </a:p>
          <a:p>
            <a:pPr eaLnBrk="1" hangingPunct="1">
              <a:buFont typeface="Wingdings" pitchFamily="2" charset="2"/>
              <a:buNone/>
            </a:pPr>
            <a:r>
              <a:rPr lang="en-US" sz="2800" dirty="0"/>
              <a:t>Note: </a:t>
            </a:r>
            <a:r>
              <a:rPr lang="en-US" sz="2800" b="1" dirty="0"/>
              <a:t>Do not climb on the piles while igniting.</a:t>
            </a:r>
          </a:p>
          <a:p>
            <a:pPr eaLnBrk="1" hangingPunct="1">
              <a:buFont typeface="Wingdings" pitchFamily="2" charset="2"/>
              <a:buNone/>
            </a:pPr>
            <a:r>
              <a:rPr lang="en-US" sz="2800" dirty="0"/>
              <a:t>	</a:t>
            </a:r>
          </a:p>
          <a:p>
            <a:pPr eaLnBrk="1" hangingPunct="1"/>
            <a:r>
              <a:rPr lang="en-US" sz="2800" dirty="0"/>
              <a:t>The contractor / Miisun supervisor monitors the piles as per the days specified in the approved Burn Plan following ignition. Contractor provides the Miisun supervisor with maps which indicate the burn locations, which locations have un-burned piles and date which they were ignited.</a:t>
            </a:r>
          </a:p>
          <a:p>
            <a:pPr eaLnBrk="1" hangingPunct="1"/>
            <a:r>
              <a:rPr lang="en-US" sz="2800" dirty="0"/>
              <a:t>Complete a </a:t>
            </a:r>
            <a:r>
              <a:rPr lang="en-US" sz="2800" dirty="0">
                <a:solidFill>
                  <a:srgbClr val="3366FF"/>
                </a:solidFill>
              </a:rPr>
              <a:t>Silviculture / Renewal Activities Compliance Report..</a:t>
            </a:r>
            <a:r>
              <a:rPr lang="en-US" sz="2800" dirty="0"/>
              <a:t>	</a:t>
            </a:r>
          </a:p>
          <a:p>
            <a:pPr eaLnBrk="1" hangingPunct="1"/>
            <a:endParaRPr lang="en-US" sz="2800" dirty="0"/>
          </a:p>
        </p:txBody>
      </p:sp>
      <p:sp>
        <p:nvSpPr>
          <p:cNvPr id="865284" name="Text Box 4"/>
          <p:cNvSpPr txBox="1">
            <a:spLocks noChangeArrowheads="1"/>
          </p:cNvSpPr>
          <p:nvPr/>
        </p:nvSpPr>
        <p:spPr bwMode="auto">
          <a:xfrm>
            <a:off x="1676401" y="819835"/>
            <a:ext cx="4648200" cy="646331"/>
          </a:xfrm>
          <a:prstGeom prst="rect">
            <a:avLst/>
          </a:prstGeom>
          <a:noFill/>
          <a:ln w="9525">
            <a:noFill/>
            <a:miter lim="800000"/>
            <a:headEnd/>
            <a:tailEnd/>
          </a:ln>
          <a:effectLst/>
        </p:spPr>
        <p:txBody>
          <a:bodyPr anchor="ctr">
            <a:spAutoFit/>
          </a:bodyPr>
          <a:lstStyle/>
          <a:p>
            <a:pPr algn="ctr" eaLnBrk="1" hangingPunct="1">
              <a:buFontTx/>
              <a:buNone/>
              <a:defRPr/>
            </a:pPr>
            <a:r>
              <a:rPr lang="en-US" sz="3600" b="1" dirty="0">
                <a:solidFill>
                  <a:schemeClr val="tx1"/>
                </a:solidFill>
                <a:effectLst>
                  <a:outerShdw blurRad="38100" dist="38100" dir="2700000" algn="tl">
                    <a:srgbClr val="C0C0C0"/>
                  </a:outerShdw>
                </a:effectLst>
                <a:latin typeface="Arial Narrow" pitchFamily="34" charset="0"/>
              </a:rPr>
              <a:t>Ignition Of Piles (cont’d)</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6306" name="Rectangle 2"/>
          <p:cNvSpPr>
            <a:spLocks noGrp="1" noChangeArrowheads="1"/>
          </p:cNvSpPr>
          <p:nvPr>
            <p:ph type="title"/>
          </p:nvPr>
        </p:nvSpPr>
        <p:spPr>
          <a:xfrm>
            <a:off x="6858001" y="152400"/>
            <a:ext cx="2530475" cy="685800"/>
          </a:xfrm>
        </p:spPr>
        <p:txBody>
          <a:bodyPr/>
          <a:lstStyle/>
          <a:p>
            <a:pPr algn="r" eaLnBrk="1" hangingPunct="1">
              <a:defRPr/>
            </a:pPr>
            <a:r>
              <a:rPr lang="en-GB" sz="2800" i="1" dirty="0"/>
              <a:t>Debris Disposal</a:t>
            </a:r>
            <a:endParaRPr lang="en-US" sz="2800" i="1" dirty="0"/>
          </a:p>
        </p:txBody>
      </p:sp>
      <p:sp>
        <p:nvSpPr>
          <p:cNvPr id="121859" name="Rectangle 3"/>
          <p:cNvSpPr>
            <a:spLocks noGrp="1" noChangeArrowheads="1"/>
          </p:cNvSpPr>
          <p:nvPr>
            <p:ph type="body" idx="1"/>
          </p:nvPr>
        </p:nvSpPr>
        <p:spPr/>
        <p:txBody>
          <a:bodyPr/>
          <a:lstStyle/>
          <a:p>
            <a:pPr eaLnBrk="1" hangingPunct="1"/>
            <a:r>
              <a:rPr lang="en-US" sz="2800" dirty="0"/>
              <a:t>Miisun supervisor checks for holdover fires in the spring </a:t>
            </a:r>
          </a:p>
          <a:p>
            <a:pPr eaLnBrk="1" hangingPunct="1"/>
            <a:r>
              <a:rPr lang="en-US" sz="2800" dirty="0"/>
              <a:t>If holdover fires are detected, the burned piles should be dug out and spread with a tractor, skidder or hoe.</a:t>
            </a:r>
          </a:p>
          <a:p>
            <a:pPr eaLnBrk="1" hangingPunct="1"/>
            <a:r>
              <a:rPr lang="en-US" sz="2800" dirty="0"/>
              <a:t>All burnt piles should be inspected using an infra-red scanner if a holdover fire is suspected.</a:t>
            </a:r>
          </a:p>
        </p:txBody>
      </p:sp>
      <p:sp>
        <p:nvSpPr>
          <p:cNvPr id="866308" name="Rectangle 4"/>
          <p:cNvSpPr>
            <a:spLocks noChangeArrowheads="1"/>
          </p:cNvSpPr>
          <p:nvPr/>
        </p:nvSpPr>
        <p:spPr bwMode="auto">
          <a:xfrm>
            <a:off x="1959765" y="988110"/>
            <a:ext cx="4564070" cy="646331"/>
          </a:xfrm>
          <a:prstGeom prst="rect">
            <a:avLst/>
          </a:prstGeom>
          <a:noFill/>
          <a:ln w="9525">
            <a:noFill/>
            <a:miter lim="800000"/>
            <a:headEnd/>
            <a:tailEnd/>
          </a:ln>
          <a:effectLst/>
        </p:spPr>
        <p:txBody>
          <a:bodyPr wrap="none" anchor="ctr">
            <a:spAutoFit/>
          </a:bodyPr>
          <a:lstStyle/>
          <a:p>
            <a:pPr algn="ctr" eaLnBrk="1" hangingPunct="1">
              <a:spcBef>
                <a:spcPct val="0"/>
              </a:spcBef>
              <a:buFontTx/>
              <a:buNone/>
              <a:defRPr/>
            </a:pPr>
            <a:r>
              <a:rPr lang="en-US" sz="3600" b="1" dirty="0">
                <a:solidFill>
                  <a:schemeClr val="tx1"/>
                </a:solidFill>
                <a:effectLst>
                  <a:outerShdw blurRad="38100" dist="38100" dir="2700000" algn="tl">
                    <a:srgbClr val="C0C0C0"/>
                  </a:outerShdw>
                </a:effectLst>
                <a:latin typeface="Arial Narrow" pitchFamily="34" charset="0"/>
              </a:rPr>
              <a:t>Ignition Of Piles (cont’d)</a:t>
            </a:r>
          </a:p>
        </p:txBody>
      </p:sp>
      <p:pic>
        <p:nvPicPr>
          <p:cNvPr id="121861" name="Picture 5" descr="burning2"/>
          <p:cNvPicPr>
            <a:picLocks noChangeAspect="1" noChangeArrowheads="1"/>
          </p:cNvPicPr>
          <p:nvPr/>
        </p:nvPicPr>
        <p:blipFill>
          <a:blip r:embed="rId2" cstate="print"/>
          <a:srcRect/>
          <a:stretch>
            <a:fillRect/>
          </a:stretch>
        </p:blipFill>
        <p:spPr bwMode="auto">
          <a:xfrm>
            <a:off x="3657600" y="4800601"/>
            <a:ext cx="3468688" cy="2328863"/>
          </a:xfrm>
          <a:prstGeom prst="rect">
            <a:avLst/>
          </a:prstGeom>
          <a:noFill/>
          <a:ln w="9525">
            <a:noFill/>
            <a:miter lim="800000"/>
            <a:headEnd/>
            <a:tailEnd/>
          </a:ln>
        </p:spPr>
      </p:pic>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5170" name="Rectangle 2"/>
          <p:cNvSpPr>
            <a:spLocks noGrp="1" noChangeArrowheads="1"/>
          </p:cNvSpPr>
          <p:nvPr>
            <p:ph type="title"/>
          </p:nvPr>
        </p:nvSpPr>
        <p:spPr>
          <a:xfrm>
            <a:off x="1425575" y="152400"/>
            <a:ext cx="7962900" cy="533400"/>
          </a:xfrm>
        </p:spPr>
        <p:txBody>
          <a:bodyPr/>
          <a:lstStyle/>
          <a:p>
            <a:pPr algn="r" eaLnBrk="1" hangingPunct="1">
              <a:defRPr/>
            </a:pPr>
            <a:r>
              <a:rPr lang="en-GB" sz="2800" i="1" dirty="0"/>
              <a:t>Operational Waste Recycling and Disposal</a:t>
            </a:r>
            <a:endParaRPr lang="en-US" sz="2800" i="1" dirty="0"/>
          </a:p>
        </p:txBody>
      </p:sp>
      <p:sp>
        <p:nvSpPr>
          <p:cNvPr id="122883" name="Rectangle 3"/>
          <p:cNvSpPr>
            <a:spLocks noGrp="1" noChangeArrowheads="1"/>
          </p:cNvSpPr>
          <p:nvPr>
            <p:ph type="body" idx="1"/>
          </p:nvPr>
        </p:nvSpPr>
        <p:spPr>
          <a:xfrm>
            <a:off x="1524000" y="990600"/>
            <a:ext cx="7962900" cy="6781800"/>
          </a:xfrm>
        </p:spPr>
        <p:txBody>
          <a:bodyPr/>
          <a:lstStyle/>
          <a:p>
            <a:pPr algn="ctr" eaLnBrk="1" hangingPunct="1">
              <a:spcBef>
                <a:spcPts val="1200"/>
              </a:spcBef>
              <a:spcAft>
                <a:spcPts val="300"/>
              </a:spcAft>
              <a:buFont typeface="Wingdings" pitchFamily="2" charset="2"/>
              <a:buNone/>
            </a:pPr>
            <a:r>
              <a:rPr lang="en-US" b="1">
                <a:solidFill>
                  <a:srgbClr val="FF0000"/>
                </a:solidFill>
                <a:latin typeface="Arial" charset="0"/>
              </a:rPr>
              <a:t>Bush Camp Non Hazardous Liquid Waste Attachment</a:t>
            </a:r>
            <a:endParaRPr lang="en-US" sz="3200">
              <a:solidFill>
                <a:srgbClr val="FF0000"/>
              </a:solidFill>
            </a:endParaRPr>
          </a:p>
          <a:p>
            <a:pPr eaLnBrk="1" hangingPunct="1"/>
            <a:r>
              <a:rPr lang="en-US" sz="2800">
                <a:solidFill>
                  <a:srgbClr val="FF0000"/>
                </a:solidFill>
              </a:rPr>
              <a:t>Temporary Bush camps must follow proper waste disposal procedures for dealing with grey water and constructing privy pits. Contact the Northwest Health Unit office for specific legal requirements when setting up a temporary bush camp.</a:t>
            </a:r>
          </a:p>
          <a:p>
            <a:pPr eaLnBrk="1" hangingPunct="1"/>
            <a:r>
              <a:rPr lang="en-US" sz="2800"/>
              <a:t>Where bush camps are established the Health Protection and Promotion Act is to be followed for Camps in Unorganized Territory R.R.O. 1990, Reg.. 554.</a:t>
            </a:r>
          </a:p>
          <a:p>
            <a:pPr eaLnBrk="1" hangingPunct="1"/>
            <a:r>
              <a:rPr lang="en-US" sz="2800"/>
              <a:t>Grey Water and Earth Pit Privy are to be located as per the following table:</a:t>
            </a:r>
          </a:p>
          <a:p>
            <a:pPr eaLnBrk="1" hangingPunct="1">
              <a:buFont typeface="Wingdings" pitchFamily="2" charset="2"/>
              <a:buNone/>
            </a:pPr>
            <a:r>
              <a:rPr lang="en-US" sz="2800">
                <a:solidFill>
                  <a:srgbClr val="FF0000"/>
                </a:solidFill>
              </a:rPr>
              <a:t>(See SOP Attachment in tab 6 starting at page 6 for distances)</a:t>
            </a:r>
            <a:r>
              <a:rPr lang="en-US" sz="2800"/>
              <a:t>	</a:t>
            </a:r>
            <a:r>
              <a:rPr lang="en-US" sz="2800" b="1"/>
              <a:t>	</a:t>
            </a:r>
          </a:p>
          <a:p>
            <a:pPr eaLnBrk="1" hangingPunct="1">
              <a:buFont typeface="Wingdings" pitchFamily="2" charset="2"/>
              <a:buNone/>
            </a:pPr>
            <a:endParaRPr lang="en-US" sz="2800"/>
          </a:p>
          <a:p>
            <a:pPr eaLnBrk="1" hangingPunct="1">
              <a:buFont typeface="Wingdings" pitchFamily="2" charset="2"/>
              <a:buNone/>
            </a:pPr>
            <a:endParaRPr lang="en-US" sz="2800"/>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7218" name="Rectangle 2"/>
          <p:cNvSpPr>
            <a:spLocks noGrp="1" noChangeArrowheads="1"/>
          </p:cNvSpPr>
          <p:nvPr>
            <p:ph type="title"/>
          </p:nvPr>
        </p:nvSpPr>
        <p:spPr>
          <a:xfrm>
            <a:off x="1425575" y="152400"/>
            <a:ext cx="7962900" cy="533400"/>
          </a:xfrm>
        </p:spPr>
        <p:txBody>
          <a:bodyPr/>
          <a:lstStyle/>
          <a:p>
            <a:pPr algn="r" eaLnBrk="1" hangingPunct="1">
              <a:defRPr/>
            </a:pPr>
            <a:r>
              <a:rPr lang="en-GB" sz="2800" i="1" dirty="0"/>
              <a:t>Operational Waste Recycling and Disposal</a:t>
            </a:r>
            <a:endParaRPr lang="en-US" sz="2800" i="1" dirty="0"/>
          </a:p>
        </p:txBody>
      </p:sp>
      <p:sp>
        <p:nvSpPr>
          <p:cNvPr id="123907" name="Rectangle 3"/>
          <p:cNvSpPr>
            <a:spLocks noGrp="1" noChangeArrowheads="1"/>
          </p:cNvSpPr>
          <p:nvPr>
            <p:ph type="body" idx="1"/>
          </p:nvPr>
        </p:nvSpPr>
        <p:spPr>
          <a:xfrm>
            <a:off x="1524000" y="762001"/>
            <a:ext cx="7962900" cy="6248400"/>
          </a:xfrm>
        </p:spPr>
        <p:txBody>
          <a:bodyPr/>
          <a:lstStyle/>
          <a:p>
            <a:pPr algn="ctr" eaLnBrk="1" hangingPunct="1">
              <a:spcBef>
                <a:spcPts val="1200"/>
              </a:spcBef>
              <a:spcAft>
                <a:spcPts val="300"/>
              </a:spcAft>
              <a:buFont typeface="Wingdings" pitchFamily="2" charset="2"/>
              <a:buNone/>
            </a:pPr>
            <a:r>
              <a:rPr lang="en-US" sz="2800" b="1">
                <a:solidFill>
                  <a:srgbClr val="FF0000"/>
                </a:solidFill>
                <a:latin typeface="Arial" charset="0"/>
              </a:rPr>
              <a:t>Bush Camp Non Hazardous Liquid Waste Attachment (Cont'd</a:t>
            </a:r>
            <a:r>
              <a:rPr lang="en-US" sz="2800" b="1">
                <a:latin typeface="Arial" charset="0"/>
              </a:rPr>
              <a:t>)</a:t>
            </a:r>
          </a:p>
          <a:p>
            <a:pPr eaLnBrk="1" hangingPunct="1">
              <a:buFont typeface="Wingdings" pitchFamily="2" charset="2"/>
              <a:buNone/>
            </a:pPr>
            <a:r>
              <a:rPr lang="en-US" sz="2800" b="1"/>
              <a:t>Additional Requirements for Grey Water Pits:</a:t>
            </a:r>
          </a:p>
          <a:p>
            <a:pPr eaLnBrk="1" hangingPunct="1"/>
            <a:r>
              <a:rPr lang="en-US" sz="2800"/>
              <a:t>Grease trap under sinks will provide for and extended life to the pit.</a:t>
            </a:r>
          </a:p>
          <a:p>
            <a:pPr eaLnBrk="1" hangingPunct="1">
              <a:buFont typeface="Symbol" pitchFamily="18" charset="2"/>
              <a:buChar char="·"/>
            </a:pPr>
            <a:r>
              <a:rPr lang="en-US" sz="2800"/>
              <a:t>All pits require a strong tight fitting cover.</a:t>
            </a:r>
          </a:p>
          <a:p>
            <a:pPr eaLnBrk="1" hangingPunct="1">
              <a:buFont typeface="Symbol" pitchFamily="18" charset="2"/>
              <a:buChar char="·"/>
            </a:pPr>
            <a:r>
              <a:rPr lang="en-US" sz="2800"/>
              <a:t>All pits should be constructed away from public areas and fenced off.</a:t>
            </a:r>
          </a:p>
          <a:p>
            <a:pPr eaLnBrk="1" hangingPunct="1">
              <a:buFont typeface="Symbol" pitchFamily="18" charset="2"/>
              <a:buChar char="·"/>
            </a:pPr>
            <a:r>
              <a:rPr lang="en-US" sz="2800"/>
              <a:t>Pits are to be established in medium to course sand or gravel (avoid clay soil types).</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Inconsistent Practices</a:t>
            </a:r>
          </a:p>
        </p:txBody>
      </p:sp>
      <p:sp>
        <p:nvSpPr>
          <p:cNvPr id="3" name="Text Placeholder 2"/>
          <p:cNvSpPr>
            <a:spLocks noGrp="1"/>
          </p:cNvSpPr>
          <p:nvPr>
            <p:ph type="body" sz="half" idx="1"/>
          </p:nvPr>
        </p:nvSpPr>
        <p:spPr>
          <a:xfrm>
            <a:off x="1425576" y="1900238"/>
            <a:ext cx="8099424" cy="5354637"/>
          </a:xfrm>
        </p:spPr>
        <p:txBody>
          <a:bodyPr/>
          <a:lstStyle/>
          <a:p>
            <a:r>
              <a:rPr lang="en-US" sz="2800" dirty="0"/>
              <a:t>CCSIC Inconsistent Practices Coordinators:</a:t>
            </a:r>
          </a:p>
          <a:p>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Chris Bodnar and Steve Young</a:t>
            </a:r>
            <a:endParaRPr lang="en-US" sz="2800" dirty="0"/>
          </a:p>
          <a:p>
            <a:pPr algn="ctr">
              <a:buNone/>
            </a:pPr>
            <a:endParaRPr lang="en-US" sz="2800" dirty="0"/>
          </a:p>
          <a:p>
            <a:r>
              <a:rPr lang="en-US" sz="2800" dirty="0"/>
              <a:t>For more info on CCSIC visit </a:t>
            </a:r>
            <a:r>
              <a:rPr lang="en-US" sz="2800" dirty="0">
                <a:solidFill>
                  <a:schemeClr val="accent2"/>
                </a:solidFill>
                <a:hlinkClick r:id="rId2"/>
              </a:rPr>
              <a:t>www.sficentralcanada.org</a:t>
            </a:r>
            <a:endParaRPr lang="en-US" sz="2800" dirty="0">
              <a:solidFill>
                <a:schemeClr val="accent2"/>
              </a:solidFill>
            </a:endParaRPr>
          </a:p>
          <a:p>
            <a:endParaRPr lang="en-US" dirty="0"/>
          </a:p>
        </p:txBody>
      </p:sp>
      <p:sp>
        <p:nvSpPr>
          <p:cNvPr id="7" name="Rectangle 4">
            <a:extLst>
              <a:ext uri="{FF2B5EF4-FFF2-40B4-BE49-F238E27FC236}">
                <a16:creationId xmlns:a16="http://schemas.microsoft.com/office/drawing/2014/main" id="{4B4507B6-A3C7-421A-A58B-86CD127B8244}"/>
              </a:ext>
            </a:extLst>
          </p:cNvPr>
          <p:cNvSpPr>
            <a:spLocks noChangeArrowheads="1"/>
          </p:cNvSpPr>
          <p:nvPr/>
        </p:nvSpPr>
        <p:spPr bwMode="auto">
          <a:xfrm>
            <a:off x="0" y="-94566"/>
            <a:ext cx="10058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9266" name="Rectangle 2"/>
          <p:cNvSpPr>
            <a:spLocks noGrp="1" noChangeArrowheads="1"/>
          </p:cNvSpPr>
          <p:nvPr>
            <p:ph type="title"/>
          </p:nvPr>
        </p:nvSpPr>
        <p:spPr>
          <a:xfrm>
            <a:off x="1257300" y="304800"/>
            <a:ext cx="8801100" cy="533400"/>
          </a:xfrm>
        </p:spPr>
        <p:txBody>
          <a:bodyPr/>
          <a:lstStyle/>
          <a:p>
            <a:pPr eaLnBrk="1" hangingPunct="1">
              <a:defRPr/>
            </a:pPr>
            <a:r>
              <a:rPr lang="en-GB" sz="2800" i="1" dirty="0"/>
              <a:t>Operational Waste Recycling and Disposal</a:t>
            </a:r>
            <a:endParaRPr lang="en-US" sz="2800" i="1" dirty="0"/>
          </a:p>
        </p:txBody>
      </p:sp>
      <p:sp>
        <p:nvSpPr>
          <p:cNvPr id="124931" name="Rectangle 3"/>
          <p:cNvSpPr>
            <a:spLocks noGrp="1" noChangeArrowheads="1"/>
          </p:cNvSpPr>
          <p:nvPr>
            <p:ph type="body" idx="1"/>
          </p:nvPr>
        </p:nvSpPr>
        <p:spPr>
          <a:xfrm>
            <a:off x="1524000" y="838200"/>
            <a:ext cx="8534400" cy="6324600"/>
          </a:xfrm>
        </p:spPr>
        <p:txBody>
          <a:bodyPr/>
          <a:lstStyle/>
          <a:p>
            <a:pPr algn="ctr" eaLnBrk="1" hangingPunct="1">
              <a:spcBef>
                <a:spcPts val="1200"/>
              </a:spcBef>
              <a:spcAft>
                <a:spcPts val="300"/>
              </a:spcAft>
              <a:buFont typeface="Wingdings" pitchFamily="2" charset="2"/>
              <a:buNone/>
            </a:pPr>
            <a:r>
              <a:rPr lang="en-US" sz="2800" b="1">
                <a:solidFill>
                  <a:srgbClr val="FF0000"/>
                </a:solidFill>
                <a:latin typeface="Arial" charset="0"/>
              </a:rPr>
              <a:t>Bush Camp Non Hazardous Liquid Waste Attachment (Cont'd)</a:t>
            </a:r>
          </a:p>
          <a:p>
            <a:pPr eaLnBrk="1" hangingPunct="1">
              <a:buFont typeface="Symbol" pitchFamily="18" charset="2"/>
              <a:buChar char="·"/>
            </a:pPr>
            <a:r>
              <a:rPr lang="en-US" sz="2400"/>
              <a:t>Privy must have a self-closing door and at least one screened window for ventilation.</a:t>
            </a:r>
          </a:p>
          <a:p>
            <a:pPr eaLnBrk="1" hangingPunct="1">
              <a:buFont typeface="Symbol" pitchFamily="18" charset="2"/>
              <a:buChar char="·"/>
            </a:pPr>
            <a:r>
              <a:rPr lang="en-US" sz="2400"/>
              <a:t>Privy bench or riser is to be lined with an impervious material on the interior vertical surfaces.</a:t>
            </a:r>
          </a:p>
          <a:p>
            <a:pPr eaLnBrk="1" hangingPunct="1">
              <a:buFont typeface="Symbol" pitchFamily="18" charset="2"/>
              <a:buChar char="·"/>
            </a:pPr>
            <a:r>
              <a:rPr lang="en-US" sz="2400"/>
              <a:t>Ventilating duct is to be screened at the top and shall extend from the underside of the bench to a point above the roof.</a:t>
            </a:r>
          </a:p>
          <a:p>
            <a:pPr eaLnBrk="1" hangingPunct="1">
              <a:buFont typeface="Symbol" pitchFamily="18" charset="2"/>
              <a:buChar char="·"/>
            </a:pPr>
            <a:r>
              <a:rPr lang="en-US" sz="2400"/>
              <a:t>Sided of pit privy shall be shored to prevent collapse.</a:t>
            </a:r>
          </a:p>
          <a:p>
            <a:pPr eaLnBrk="1" hangingPunct="1">
              <a:buFont typeface="Symbol" pitchFamily="18" charset="2"/>
              <a:buChar char="·"/>
            </a:pPr>
            <a:r>
              <a:rPr lang="en-US" sz="2400"/>
              <a:t>Pit of pit privy shall be surrounded on all sides and on the bottom with 0.6 m of earth and bottom of pit shall be at least 0.9 metres above high water table.</a:t>
            </a:r>
          </a:p>
          <a:p>
            <a:pPr eaLnBrk="1" hangingPunct="1">
              <a:buFont typeface="Symbol" pitchFamily="18" charset="2"/>
              <a:buChar char="·"/>
            </a:pPr>
            <a:r>
              <a:rPr lang="en-US" sz="2400"/>
              <a:t>The ground around all privies shall be graded to promote surface runoff away from privies and the bottom of the structure shall be at least 0.15 metres above the surrounding ground.</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0290" name="Rectangle 2"/>
          <p:cNvSpPr>
            <a:spLocks noGrp="1" noChangeArrowheads="1"/>
          </p:cNvSpPr>
          <p:nvPr>
            <p:ph type="title"/>
          </p:nvPr>
        </p:nvSpPr>
        <p:spPr>
          <a:xfrm>
            <a:off x="1257300" y="304800"/>
            <a:ext cx="8801100" cy="533400"/>
          </a:xfrm>
        </p:spPr>
        <p:txBody>
          <a:bodyPr/>
          <a:lstStyle/>
          <a:p>
            <a:pPr eaLnBrk="1" hangingPunct="1">
              <a:defRPr/>
            </a:pPr>
            <a:r>
              <a:rPr lang="en-GB" sz="2800" i="1" dirty="0"/>
              <a:t>Operational Waste Recycling and Disposal</a:t>
            </a:r>
            <a:endParaRPr lang="en-US" sz="2800" i="1" dirty="0"/>
          </a:p>
        </p:txBody>
      </p:sp>
      <p:sp>
        <p:nvSpPr>
          <p:cNvPr id="125955" name="Rectangle 3"/>
          <p:cNvSpPr>
            <a:spLocks noGrp="1" noChangeArrowheads="1"/>
          </p:cNvSpPr>
          <p:nvPr>
            <p:ph type="body" idx="1"/>
          </p:nvPr>
        </p:nvSpPr>
        <p:spPr>
          <a:xfrm>
            <a:off x="1524000" y="838200"/>
            <a:ext cx="8534400" cy="6324600"/>
          </a:xfrm>
        </p:spPr>
        <p:txBody>
          <a:bodyPr/>
          <a:lstStyle/>
          <a:p>
            <a:pPr algn="ctr" eaLnBrk="1" hangingPunct="1">
              <a:spcBef>
                <a:spcPts val="1200"/>
              </a:spcBef>
              <a:spcAft>
                <a:spcPts val="300"/>
              </a:spcAft>
              <a:buFont typeface="Wingdings" pitchFamily="2" charset="2"/>
              <a:buNone/>
            </a:pPr>
            <a:r>
              <a:rPr lang="en-US" sz="2800" b="1" dirty="0">
                <a:solidFill>
                  <a:srgbClr val="FF0000"/>
                </a:solidFill>
                <a:latin typeface="Arial" charset="0"/>
              </a:rPr>
              <a:t>Bush Camp Non Hazardous Liquid Waste Attachment (Cont'd)</a:t>
            </a:r>
          </a:p>
          <a:p>
            <a:pPr eaLnBrk="1" hangingPunct="1">
              <a:buFont typeface="Symbol" pitchFamily="18" charset="2"/>
              <a:buChar char="·"/>
            </a:pPr>
            <a:r>
              <a:rPr lang="en-US" sz="2400" dirty="0"/>
              <a:t>Portable privies shall have a superstructure similar to other privies but it must be constructed to withstand the stresses subjected to it while loading and transporting.</a:t>
            </a:r>
          </a:p>
          <a:p>
            <a:pPr eaLnBrk="1" hangingPunct="1">
              <a:buFont typeface="Symbol" pitchFamily="18" charset="2"/>
              <a:buChar char="·"/>
            </a:pPr>
            <a:r>
              <a:rPr lang="en-US" sz="2400" dirty="0"/>
              <a:t>The bottom </a:t>
            </a:r>
            <a:r>
              <a:rPr lang="en-US" sz="2400" dirty="0" err="1"/>
              <a:t>metre</a:t>
            </a:r>
            <a:r>
              <a:rPr lang="en-US" sz="2400" dirty="0"/>
              <a:t> of a plywood structure should be covered by asphalt shingles or other suitable material to prevent animal from gnawing the wood.</a:t>
            </a:r>
          </a:p>
          <a:p>
            <a:pPr eaLnBrk="1" hangingPunct="1">
              <a:buFont typeface="Symbol" pitchFamily="18" charset="2"/>
              <a:buChar char="·"/>
            </a:pPr>
            <a:r>
              <a:rPr lang="en-US" sz="2400" dirty="0"/>
              <a:t>The pit should provide an effective volume of 0.05cu. </a:t>
            </a:r>
            <a:r>
              <a:rPr lang="en-US" sz="2400" dirty="0" err="1"/>
              <a:t>metres</a:t>
            </a:r>
            <a:r>
              <a:rPr lang="en-US" sz="2400" dirty="0"/>
              <a:t>/person/year for year round use.</a:t>
            </a:r>
          </a:p>
          <a:p>
            <a:pPr eaLnBrk="1" hangingPunct="1">
              <a:buFont typeface="Symbol" pitchFamily="18" charset="2"/>
              <a:buChar char="·"/>
            </a:pPr>
            <a:r>
              <a:rPr lang="en-US" sz="2400" dirty="0"/>
              <a:t>Approximate dimensions are 1 </a:t>
            </a:r>
            <a:r>
              <a:rPr lang="en-US" sz="2400" dirty="0" err="1"/>
              <a:t>metre</a:t>
            </a:r>
            <a:r>
              <a:rPr lang="en-US" sz="2400" dirty="0"/>
              <a:t> wide by 1.3 </a:t>
            </a:r>
            <a:r>
              <a:rPr lang="en-US" sz="2400" dirty="0" err="1"/>
              <a:t>metres</a:t>
            </a:r>
            <a:r>
              <a:rPr lang="en-US" sz="2400" dirty="0"/>
              <a:t> deep by 2.5 </a:t>
            </a:r>
            <a:r>
              <a:rPr lang="en-US" sz="2400" dirty="0" err="1"/>
              <a:t>metres</a:t>
            </a:r>
            <a:r>
              <a:rPr lang="en-US" sz="2400" dirty="0"/>
              <a:t> high.</a:t>
            </a:r>
          </a:p>
          <a:p>
            <a:pPr algn="ctr" eaLnBrk="1" hangingPunct="1">
              <a:buFont typeface="Symbol" pitchFamily="18" charset="2"/>
              <a:buNone/>
            </a:pPr>
            <a:r>
              <a:rPr lang="en-US" sz="2800" b="1" dirty="0">
                <a:solidFill>
                  <a:srgbClr val="FF0000"/>
                </a:solidFill>
              </a:rPr>
              <a:t>Contact the Northwest Health Unit for further questions and guidelines</a:t>
            </a:r>
          </a:p>
          <a:p>
            <a:pPr algn="ctr" eaLnBrk="1" hangingPunct="1">
              <a:buFont typeface="Wingdings" pitchFamily="2" charset="2"/>
              <a:buNone/>
            </a:pPr>
            <a:endParaRPr lang="en-US" sz="2800" b="1" dirty="0"/>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1341438" y="0"/>
            <a:ext cx="8382000" cy="863600"/>
          </a:xfrm>
        </p:spPr>
        <p:txBody>
          <a:bodyPr/>
          <a:lstStyle/>
          <a:p>
            <a:pPr eaLnBrk="1" hangingPunct="1">
              <a:defRPr/>
            </a:pPr>
            <a:r>
              <a:rPr lang="en-US" b="0" dirty="0">
                <a:solidFill>
                  <a:srgbClr val="008000"/>
                </a:solidFill>
              </a:rPr>
              <a:t>EMS Quiz</a:t>
            </a:r>
            <a:endParaRPr lang="en-US" dirty="0"/>
          </a:p>
        </p:txBody>
      </p:sp>
      <p:sp>
        <p:nvSpPr>
          <p:cNvPr id="126979" name="Rectangle 3"/>
          <p:cNvSpPr>
            <a:spLocks noGrp="1" noChangeArrowheads="1"/>
          </p:cNvSpPr>
          <p:nvPr>
            <p:ph type="body" sz="half" idx="1"/>
          </p:nvPr>
        </p:nvSpPr>
        <p:spPr>
          <a:xfrm>
            <a:off x="1371600" y="1043725"/>
            <a:ext cx="8267700" cy="6130925"/>
          </a:xfrm>
        </p:spPr>
        <p:txBody>
          <a:bodyPr/>
          <a:lstStyle/>
          <a:p>
            <a:pPr marL="457200" indent="-457200" defTabSz="914400" eaLnBrk="1" hangingPunct="1">
              <a:buClr>
                <a:schemeClr val="tx1"/>
              </a:buClr>
              <a:buFontTx/>
              <a:buAutoNum type="arabicPeriod"/>
            </a:pPr>
            <a:r>
              <a:rPr lang="en-US" sz="2700" dirty="0">
                <a:latin typeface="Arial" charset="0"/>
              </a:rPr>
              <a:t>When should you concentrate skid patterns vs. spreading them out? </a:t>
            </a:r>
          </a:p>
          <a:p>
            <a:pPr marL="457200" indent="-457200" defTabSz="914400" eaLnBrk="1" hangingPunct="1">
              <a:buClr>
                <a:schemeClr val="tx1"/>
              </a:buClr>
              <a:buFontTx/>
              <a:buAutoNum type="arabicPeriod"/>
            </a:pPr>
            <a:r>
              <a:rPr lang="en-US" sz="2700" dirty="0">
                <a:latin typeface="Arial" charset="0"/>
              </a:rPr>
              <a:t>What is the AOC applies to an intermittent creek?</a:t>
            </a:r>
          </a:p>
          <a:p>
            <a:pPr marL="457200" indent="-457200" defTabSz="914400" eaLnBrk="1" hangingPunct="1">
              <a:buClr>
                <a:schemeClr val="tx1"/>
              </a:buClr>
              <a:buFontTx/>
              <a:buAutoNum type="arabicPeriod"/>
            </a:pPr>
            <a:r>
              <a:rPr lang="en-US" sz="2700" dirty="0">
                <a:latin typeface="Arial" charset="0"/>
              </a:rPr>
              <a:t>What types of unmapped creeks need to be reported?</a:t>
            </a:r>
          </a:p>
          <a:p>
            <a:pPr marL="457200" indent="-457200" defTabSz="914400" eaLnBrk="1" hangingPunct="1">
              <a:buClr>
                <a:schemeClr val="tx1"/>
              </a:buClr>
              <a:buFontTx/>
              <a:buAutoNum type="arabicPeriod"/>
            </a:pPr>
            <a:r>
              <a:rPr lang="en-US" sz="2700" dirty="0">
                <a:latin typeface="Arial" charset="0"/>
              </a:rPr>
              <a:t>When can you cross an unmapped creek with a road?</a:t>
            </a:r>
          </a:p>
          <a:p>
            <a:pPr marL="457200" indent="-457200" defTabSz="914400" eaLnBrk="1" hangingPunct="1">
              <a:buClr>
                <a:schemeClr val="tx1"/>
              </a:buClr>
              <a:buFontTx/>
              <a:buAutoNum type="arabicPeriod"/>
            </a:pPr>
            <a:r>
              <a:rPr lang="en-US" sz="2700" dirty="0">
                <a:solidFill>
                  <a:srgbClr val="FF0000"/>
                </a:solidFill>
                <a:latin typeface="Arial" charset="0"/>
              </a:rPr>
              <a:t>What soil types are most prone to compaction? How can you mitigate this? </a:t>
            </a:r>
          </a:p>
          <a:p>
            <a:pPr marL="457200" indent="-457200" defTabSz="914400" eaLnBrk="1" hangingPunct="1">
              <a:buClr>
                <a:schemeClr val="tx1"/>
              </a:buClr>
              <a:buFontTx/>
              <a:buAutoNum type="arabicPeriod"/>
            </a:pPr>
            <a:r>
              <a:rPr lang="en-US" sz="2700" dirty="0">
                <a:solidFill>
                  <a:srgbClr val="FF0000"/>
                </a:solidFill>
                <a:latin typeface="Arial" charset="0"/>
              </a:rPr>
              <a:t>Who do you notify before your wrapping up harvest in a block and why?</a:t>
            </a:r>
          </a:p>
          <a:p>
            <a:pPr marL="457200" indent="-457200" defTabSz="914400" eaLnBrk="1" hangingPunct="1">
              <a:buClr>
                <a:schemeClr val="tx1"/>
              </a:buClr>
              <a:buFontTx/>
              <a:buAutoNum type="arabicPeriod"/>
            </a:pPr>
            <a:r>
              <a:rPr lang="en-US" sz="2700" dirty="0">
                <a:solidFill>
                  <a:srgbClr val="FF0000"/>
                </a:solidFill>
                <a:latin typeface="Arial" charset="0"/>
              </a:rPr>
              <a:t>What’s the setback distance for aggregate pits? </a:t>
            </a:r>
          </a:p>
          <a:p>
            <a:pPr marL="457200" indent="-457200" defTabSz="914400" eaLnBrk="1" hangingPunct="1">
              <a:buClr>
                <a:schemeClr val="tx1"/>
              </a:buClr>
              <a:buFontTx/>
              <a:buAutoNum type="arabicPeriod"/>
            </a:pPr>
            <a:endParaRPr lang="en-US" sz="2700" dirty="0">
              <a:solidFill>
                <a:srgbClr val="FF0000"/>
              </a:solidFill>
              <a:latin typeface="Arial" charset="0"/>
            </a:endParaRPr>
          </a:p>
          <a:p>
            <a:pPr marL="457200" indent="-457200" defTabSz="914400" eaLnBrk="1" hangingPunct="1">
              <a:buClr>
                <a:schemeClr val="tx1"/>
              </a:buClr>
              <a:buFontTx/>
              <a:buAutoNum type="arabicPeriod"/>
            </a:pPr>
            <a:endParaRPr lang="en-US" sz="2700" dirty="0">
              <a:solidFill>
                <a:srgbClr val="FF0000"/>
              </a:solidFill>
              <a:latin typeface="Arial" charset="0"/>
            </a:endParaRPr>
          </a:p>
          <a:p>
            <a:pPr marL="457200" indent="-457200" defTabSz="914400" eaLnBrk="1" hangingPunct="1">
              <a:buClr>
                <a:schemeClr val="tx1"/>
              </a:buClr>
              <a:buFontTx/>
              <a:buAutoNum type="arabicPeriod"/>
            </a:pPr>
            <a:endParaRPr lang="en-US" sz="2700" dirty="0">
              <a:latin typeface="Arial" charset="0"/>
            </a:endParaRPr>
          </a:p>
          <a:p>
            <a:pPr marL="457200" indent="-457200" defTabSz="914400" eaLnBrk="1" hangingPunct="1">
              <a:buClr>
                <a:schemeClr val="tx1"/>
              </a:buClr>
              <a:buFontTx/>
              <a:buAutoNum type="arabicPeriod"/>
            </a:pPr>
            <a:endParaRPr lang="en-US" sz="2700" dirty="0">
              <a:latin typeface="Arial" charset="0"/>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1371600" y="1905000"/>
            <a:ext cx="8229600" cy="5811319"/>
          </a:xfrm>
        </p:spPr>
      </p:pic>
      <p:sp>
        <p:nvSpPr>
          <p:cNvPr id="6" name="TextBox 5"/>
          <p:cNvSpPr txBox="1"/>
          <p:nvPr/>
        </p:nvSpPr>
        <p:spPr>
          <a:xfrm>
            <a:off x="2057400" y="609600"/>
            <a:ext cx="5928226" cy="584775"/>
          </a:xfrm>
          <a:prstGeom prst="rect">
            <a:avLst/>
          </a:prstGeom>
          <a:noFill/>
        </p:spPr>
        <p:txBody>
          <a:bodyPr wrap="none" rtlCol="0">
            <a:spAutoFit/>
          </a:bodyPr>
          <a:lstStyle/>
          <a:p>
            <a:r>
              <a:rPr lang="en-CA" dirty="0"/>
              <a:t>What is wrong with this crossing?</a:t>
            </a:r>
          </a:p>
        </p:txBody>
      </p:sp>
    </p:spTree>
    <p:extLst>
      <p:ext uri="{BB962C8B-B14F-4D97-AF65-F5344CB8AC3E}">
        <p14:creationId xmlns:p14="http://schemas.microsoft.com/office/powerpoint/2010/main" val="39449717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1425575" y="381000"/>
            <a:ext cx="7962900" cy="533400"/>
          </a:xfrm>
        </p:spPr>
        <p:txBody>
          <a:bodyPr/>
          <a:lstStyle/>
          <a:p>
            <a:pPr eaLnBrk="1" hangingPunct="1">
              <a:defRPr/>
            </a:pPr>
            <a:r>
              <a:rPr lang="en-CA" sz="4100" dirty="0"/>
              <a:t>Your Follow-Up</a:t>
            </a:r>
            <a:endParaRPr lang="en-GB" sz="4100" dirty="0"/>
          </a:p>
        </p:txBody>
      </p:sp>
      <p:sp>
        <p:nvSpPr>
          <p:cNvPr id="130051" name="Rectangle 3"/>
          <p:cNvSpPr>
            <a:spLocks noGrp="1" noChangeArrowheads="1"/>
          </p:cNvSpPr>
          <p:nvPr>
            <p:ph type="body" idx="1"/>
          </p:nvPr>
        </p:nvSpPr>
        <p:spPr>
          <a:xfrm>
            <a:off x="1425574" y="1143000"/>
            <a:ext cx="8328025" cy="3886200"/>
          </a:xfrm>
        </p:spPr>
        <p:txBody>
          <a:bodyPr/>
          <a:lstStyle/>
          <a:p>
            <a:pPr eaLnBrk="1" hangingPunct="1">
              <a:lnSpc>
                <a:spcPct val="90000"/>
              </a:lnSpc>
            </a:pPr>
            <a:r>
              <a:rPr lang="en-US" sz="2800" dirty="0">
                <a:cs typeface="Arial" charset="0"/>
              </a:rPr>
              <a:t>Remove and discard old environmental training material </a:t>
            </a:r>
            <a:r>
              <a:rPr lang="en-US" sz="1800" dirty="0">
                <a:cs typeface="Arial" charset="0"/>
              </a:rPr>
              <a:t>(Use new training binder,  EMS Ref Card, SAR, IS cards, etc.)</a:t>
            </a:r>
            <a:endParaRPr lang="en-US" sz="2800" dirty="0">
              <a:cs typeface="Arial" charset="0"/>
            </a:endParaRPr>
          </a:p>
          <a:p>
            <a:pPr eaLnBrk="1" hangingPunct="1">
              <a:lnSpc>
                <a:spcPct val="90000"/>
              </a:lnSpc>
            </a:pPr>
            <a:r>
              <a:rPr lang="en-US" sz="2800" dirty="0">
                <a:cs typeface="Arial" charset="0"/>
              </a:rPr>
              <a:t>Conduct &amp; Document Training as per the Training Standard</a:t>
            </a:r>
          </a:p>
          <a:p>
            <a:pPr eaLnBrk="1" hangingPunct="1">
              <a:lnSpc>
                <a:spcPct val="90000"/>
              </a:lnSpc>
            </a:pPr>
            <a:r>
              <a:rPr lang="en-US" sz="2800" dirty="0">
                <a:cs typeface="Arial" charset="0"/>
              </a:rPr>
              <a:t>Get the </a:t>
            </a:r>
            <a:r>
              <a:rPr lang="en-US" sz="2800" i="1" dirty="0">
                <a:solidFill>
                  <a:srgbClr val="00B050"/>
                </a:solidFill>
                <a:cs typeface="Arial" charset="0"/>
              </a:rPr>
              <a:t>Residual Stand </a:t>
            </a:r>
            <a:r>
              <a:rPr lang="en-US" sz="2800" dirty="0">
                <a:cs typeface="Arial" charset="0"/>
              </a:rPr>
              <a:t>flipcharts into the bunchers</a:t>
            </a:r>
          </a:p>
          <a:p>
            <a:pPr eaLnBrk="1" hangingPunct="1">
              <a:lnSpc>
                <a:spcPct val="90000"/>
              </a:lnSpc>
            </a:pPr>
            <a:r>
              <a:rPr lang="en-US" sz="2800" dirty="0">
                <a:cs typeface="Arial" charset="0"/>
              </a:rPr>
              <a:t> Regularly follow and reinforce environmental standards within your operation.</a:t>
            </a:r>
          </a:p>
          <a:p>
            <a:pPr eaLnBrk="1" hangingPunct="1">
              <a:lnSpc>
                <a:spcPct val="90000"/>
              </a:lnSpc>
            </a:pPr>
            <a:r>
              <a:rPr lang="en-US" sz="2800" dirty="0">
                <a:cs typeface="Arial" charset="0"/>
              </a:rPr>
              <a:t>Report outages to your Supervisor.</a:t>
            </a:r>
          </a:p>
        </p:txBody>
      </p:sp>
      <p:sp>
        <p:nvSpPr>
          <p:cNvPr id="231428"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CA" sz="2700" i="1" dirty="0">
                <a:solidFill>
                  <a:srgbClr val="339933"/>
                </a:solidFill>
                <a:effectLst>
                  <a:outerShdw blurRad="38100" dist="38100" dir="2700000" algn="tl">
                    <a:srgbClr val="C0C0C0"/>
                  </a:outerShdw>
                </a:effectLst>
              </a:rPr>
              <a:t>Conclusion</a:t>
            </a:r>
            <a:endParaRPr lang="en-GB" sz="2700" i="1" dirty="0">
              <a:solidFill>
                <a:srgbClr val="339933"/>
              </a:solidFill>
              <a:effectLst>
                <a:outerShdw blurRad="38100" dist="38100" dir="2700000" algn="tl">
                  <a:srgbClr val="C0C0C0"/>
                </a:outerShdw>
              </a:effectLst>
            </a:endParaRP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8" name="TextBox 7"/>
          <p:cNvSpPr txBox="1"/>
          <p:nvPr/>
        </p:nvSpPr>
        <p:spPr>
          <a:xfrm>
            <a:off x="1905000" y="5181600"/>
            <a:ext cx="7086600" cy="2031325"/>
          </a:xfrm>
          <a:prstGeom prst="rect">
            <a:avLst/>
          </a:prstGeom>
          <a:noFill/>
          <a:ln>
            <a:solidFill>
              <a:schemeClr val="accent6"/>
            </a:solidFill>
          </a:ln>
        </p:spPr>
        <p:txBody>
          <a:bodyPr wrap="square" rtlCol="0">
            <a:spAutoFit/>
          </a:bodyPr>
          <a:lstStyle/>
          <a:p>
            <a:pPr>
              <a:buNone/>
            </a:pPr>
            <a:r>
              <a:rPr lang="en-CA" sz="1800" dirty="0"/>
              <a:t>The Best “Environmental Management Tool” that exists is when </a:t>
            </a:r>
            <a:r>
              <a:rPr lang="en-CA" sz="1800" b="1" dirty="0"/>
              <a:t>on-site experienced leader </a:t>
            </a:r>
            <a:r>
              <a:rPr lang="en-CA" sz="1800" dirty="0"/>
              <a:t>in every operation takes responsibility for:</a:t>
            </a:r>
          </a:p>
          <a:p>
            <a:pPr>
              <a:spcBef>
                <a:spcPts val="0"/>
              </a:spcBef>
            </a:pPr>
            <a:r>
              <a:rPr lang="en-CA" sz="1800" dirty="0"/>
              <a:t> Ensuring the operators are properly trained to the requirements</a:t>
            </a:r>
          </a:p>
          <a:p>
            <a:pPr>
              <a:spcBef>
                <a:spcPts val="0"/>
              </a:spcBef>
            </a:pPr>
            <a:r>
              <a:rPr lang="en-CA" sz="1800" dirty="0"/>
              <a:t> Ensuring Pre-work conditions are known</a:t>
            </a:r>
          </a:p>
          <a:p>
            <a:pPr>
              <a:spcBef>
                <a:spcPts val="0"/>
              </a:spcBef>
            </a:pPr>
            <a:r>
              <a:rPr lang="en-CA" sz="1800" dirty="0"/>
              <a:t> Knowing the ground, and block specific operating conditions</a:t>
            </a:r>
          </a:p>
          <a:p>
            <a:pPr>
              <a:spcBef>
                <a:spcPts val="0"/>
              </a:spcBef>
            </a:pPr>
            <a:r>
              <a:rPr lang="en-CA" sz="1800" dirty="0"/>
              <a:t> Administering the Fire Mods</a:t>
            </a:r>
          </a:p>
          <a:p>
            <a:pPr>
              <a:spcBef>
                <a:spcPts val="0"/>
              </a:spcBef>
            </a:pPr>
            <a:r>
              <a:rPr lang="en-CA" sz="1800" dirty="0"/>
              <a:t> Communication operational concerns &amp; changes with Miisun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25575" y="304800"/>
            <a:ext cx="7962900" cy="1219200"/>
          </a:xfrm>
        </p:spPr>
        <p:txBody>
          <a:bodyPr/>
          <a:lstStyle/>
          <a:p>
            <a:r>
              <a:rPr lang="en-US" dirty="0"/>
              <a:t>Qualified Logging Professional</a:t>
            </a:r>
          </a:p>
        </p:txBody>
      </p:sp>
      <p:sp>
        <p:nvSpPr>
          <p:cNvPr id="3" name="Text Placeholder 2"/>
          <p:cNvSpPr>
            <a:spLocks noGrp="1"/>
          </p:cNvSpPr>
          <p:nvPr>
            <p:ph type="body" sz="half" idx="1"/>
          </p:nvPr>
        </p:nvSpPr>
        <p:spPr>
          <a:xfrm>
            <a:off x="1425576" y="1600200"/>
            <a:ext cx="8175624" cy="3657601"/>
          </a:xfrm>
        </p:spPr>
        <p:txBody>
          <a:bodyPr/>
          <a:lstStyle/>
          <a:p>
            <a:r>
              <a:rPr lang="en-US" sz="2800" b="1" i="1" dirty="0"/>
              <a:t>A Qualified Logging Professional (QLP) is a person with specialized skills in timber harvesting gained through experience or formal training who has successfully completed wood producer training programs recognized by the Central Canada SFI Implementation Committee (CCSIC).</a:t>
            </a:r>
          </a:p>
        </p:txBody>
      </p:sp>
      <p:pic>
        <p:nvPicPr>
          <p:cNvPr id="5" name="Content Placeholder 4" descr="keep-calm-i-m-a-trained-professional-2.png"/>
          <p:cNvPicPr>
            <a:picLocks noGrp="1" noChangeAspect="1"/>
          </p:cNvPicPr>
          <p:nvPr>
            <p:ph sz="half" idx="2"/>
          </p:nvPr>
        </p:nvPicPr>
        <p:blipFill>
          <a:blip r:embed="rId2" cstate="print"/>
          <a:stretch>
            <a:fillRect/>
          </a:stretch>
        </p:blipFill>
        <p:spPr>
          <a:xfrm>
            <a:off x="2667000" y="4572000"/>
            <a:ext cx="5147733" cy="28956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QLP Requirements – 3 parts:</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613565389"/>
              </p:ext>
            </p:extLst>
          </p:nvPr>
        </p:nvGraphicFramePr>
        <p:xfrm>
          <a:off x="1219200" y="1828800"/>
          <a:ext cx="8610600" cy="5354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438400" y="4191000"/>
            <a:ext cx="1905000" cy="707886"/>
          </a:xfrm>
          <a:prstGeom prst="rect">
            <a:avLst/>
          </a:prstGeom>
          <a:noFill/>
        </p:spPr>
        <p:txBody>
          <a:bodyPr wrap="square" rtlCol="0">
            <a:spAutoFit/>
          </a:bodyPr>
          <a:lstStyle/>
          <a:p>
            <a:pPr algn="ctr">
              <a:buNone/>
            </a:pPr>
            <a:r>
              <a:rPr lang="en-US" sz="4000" b="1" dirty="0"/>
              <a:t>QLP?</a:t>
            </a:r>
          </a:p>
        </p:txBody>
      </p:sp>
      <p:sp>
        <p:nvSpPr>
          <p:cNvPr id="7" name="TextBox 6"/>
          <p:cNvSpPr txBox="1"/>
          <p:nvPr/>
        </p:nvSpPr>
        <p:spPr>
          <a:xfrm>
            <a:off x="8077200" y="3124200"/>
            <a:ext cx="1447800" cy="400110"/>
          </a:xfrm>
          <a:prstGeom prst="rect">
            <a:avLst/>
          </a:prstGeom>
          <a:noFill/>
        </p:spPr>
        <p:txBody>
          <a:bodyPr wrap="square" rtlCol="0">
            <a:spAutoFit/>
          </a:bodyPr>
          <a:lstStyle/>
          <a:p>
            <a:pPr>
              <a:buNone/>
            </a:pPr>
            <a:r>
              <a:rPr lang="en-US" sz="2000" dirty="0">
                <a:solidFill>
                  <a:srgbClr val="FF0000"/>
                </a:solidFill>
              </a:rPr>
              <a:t>*</a:t>
            </a:r>
            <a:r>
              <a:rPr lang="en-US" sz="2000" dirty="0"/>
              <a:t>if required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Species at Risk </a:t>
            </a:r>
          </a:p>
        </p:txBody>
      </p:sp>
      <p:sp>
        <p:nvSpPr>
          <p:cNvPr id="3" name="Text Placeholder 2"/>
          <p:cNvSpPr>
            <a:spLocks noGrp="1"/>
          </p:cNvSpPr>
          <p:nvPr>
            <p:ph type="body" sz="half" idx="1"/>
          </p:nvPr>
        </p:nvSpPr>
        <p:spPr>
          <a:xfrm>
            <a:off x="1425576" y="1900239"/>
            <a:ext cx="3905250" cy="3281361"/>
          </a:xfrm>
        </p:spPr>
        <p:txBody>
          <a:bodyPr/>
          <a:lstStyle/>
          <a:p>
            <a:pPr>
              <a:buNone/>
            </a:pPr>
            <a:r>
              <a:rPr lang="en-US" sz="2800" b="1" dirty="0"/>
              <a:t>Species at Risk will fall into four Categories:</a:t>
            </a:r>
          </a:p>
          <a:p>
            <a:pPr>
              <a:buFont typeface="Wingdings" pitchFamily="2" charset="2"/>
              <a:buChar char="ü"/>
            </a:pPr>
            <a:r>
              <a:rPr lang="en-US" sz="2800" b="1" dirty="0"/>
              <a:t>Special Concern</a:t>
            </a:r>
          </a:p>
          <a:p>
            <a:pPr>
              <a:buFont typeface="Wingdings" pitchFamily="2" charset="2"/>
              <a:buChar char="ü"/>
            </a:pPr>
            <a:r>
              <a:rPr lang="en-US" sz="2800" b="1" dirty="0"/>
              <a:t>Threatened</a:t>
            </a:r>
          </a:p>
          <a:p>
            <a:pPr>
              <a:buFont typeface="Wingdings" pitchFamily="2" charset="2"/>
              <a:buChar char="ü"/>
            </a:pPr>
            <a:r>
              <a:rPr lang="en-US" sz="2800" b="1" dirty="0"/>
              <a:t>Endangered </a:t>
            </a:r>
          </a:p>
          <a:p>
            <a:pPr>
              <a:buFont typeface="Wingdings" pitchFamily="2" charset="2"/>
              <a:buChar char="ü"/>
            </a:pPr>
            <a:r>
              <a:rPr lang="en-US" sz="2800" b="1" dirty="0"/>
              <a:t>Extirpated</a:t>
            </a:r>
          </a:p>
        </p:txBody>
      </p:sp>
      <p:sp>
        <p:nvSpPr>
          <p:cNvPr id="4" name="Content Placeholder 3"/>
          <p:cNvSpPr>
            <a:spLocks noGrp="1"/>
          </p:cNvSpPr>
          <p:nvPr>
            <p:ph sz="half" idx="2"/>
          </p:nvPr>
        </p:nvSpPr>
        <p:spPr>
          <a:xfrm>
            <a:off x="5483226" y="1900239"/>
            <a:ext cx="3905250" cy="5338762"/>
          </a:xfrm>
        </p:spPr>
        <p:txBody>
          <a:bodyPr/>
          <a:lstStyle/>
          <a:p>
            <a:pPr>
              <a:buNone/>
            </a:pPr>
            <a:r>
              <a:rPr lang="en-US" sz="2800" b="1" dirty="0"/>
              <a:t>Your Responsibility?:</a:t>
            </a:r>
          </a:p>
          <a:p>
            <a:r>
              <a:rPr lang="en-US" sz="2800" dirty="0"/>
              <a:t>Know what SARs inhabit the Kenora Forest,</a:t>
            </a:r>
          </a:p>
          <a:p>
            <a:r>
              <a:rPr lang="en-US" sz="2800" dirty="0"/>
              <a:t>Know the habitat requirements,</a:t>
            </a:r>
          </a:p>
          <a:p>
            <a:r>
              <a:rPr lang="en-US" sz="2800" dirty="0"/>
              <a:t>Treat nests &amp; dens as values. </a:t>
            </a:r>
            <a:r>
              <a:rPr lang="en-US" sz="2800" b="1" dirty="0">
                <a:solidFill>
                  <a:srgbClr val="FF0000"/>
                </a:solidFill>
              </a:rPr>
              <a:t>STOP WORK!</a:t>
            </a:r>
          </a:p>
          <a:p>
            <a:r>
              <a:rPr lang="en-US" sz="2800" b="1" dirty="0">
                <a:solidFill>
                  <a:srgbClr val="FF0000"/>
                </a:solidFill>
              </a:rPr>
              <a:t>REPORT – To Supervisor, </a:t>
            </a:r>
            <a:r>
              <a:rPr lang="en-US" sz="2800" b="1" dirty="0" err="1">
                <a:solidFill>
                  <a:srgbClr val="FF0000"/>
                </a:solidFill>
              </a:rPr>
              <a:t>Missun</a:t>
            </a:r>
            <a:r>
              <a:rPr lang="en-US" sz="2800" b="1" dirty="0">
                <a:solidFill>
                  <a:srgbClr val="FF0000"/>
                </a:solidFill>
              </a:rPr>
              <a:t> or MNRF</a:t>
            </a:r>
            <a:endParaRPr lang="en-US" sz="2800" dirty="0"/>
          </a:p>
        </p:txBody>
      </p:sp>
      <p:sp>
        <p:nvSpPr>
          <p:cNvPr id="6" name="TextBox 5"/>
          <p:cNvSpPr txBox="1"/>
          <p:nvPr/>
        </p:nvSpPr>
        <p:spPr>
          <a:xfrm>
            <a:off x="1752600" y="5486400"/>
            <a:ext cx="3581400" cy="1569660"/>
          </a:xfrm>
          <a:prstGeom prst="rect">
            <a:avLst/>
          </a:prstGeom>
          <a:noFill/>
        </p:spPr>
        <p:txBody>
          <a:bodyPr wrap="square" rtlCol="0">
            <a:spAutoFit/>
          </a:bodyPr>
          <a:lstStyle/>
          <a:p>
            <a:r>
              <a:rPr lang="en-US" dirty="0"/>
              <a:t>Review the Kenora Forest SARs Index Card.</a:t>
            </a:r>
          </a:p>
        </p:txBody>
      </p:sp>
      <p:cxnSp>
        <p:nvCxnSpPr>
          <p:cNvPr id="9" name="Straight Arrow Connector 8"/>
          <p:cNvCxnSpPr/>
          <p:nvPr/>
        </p:nvCxnSpPr>
        <p:spPr bwMode="auto">
          <a:xfrm flipH="1">
            <a:off x="4114800" y="3048000"/>
            <a:ext cx="1600200" cy="2362200"/>
          </a:xfrm>
          <a:prstGeom prst="straightConnector1">
            <a:avLst/>
          </a:prstGeom>
          <a:noFill/>
          <a:ln w="34925" cap="flat" cmpd="sng" algn="ctr">
            <a:noFill/>
            <a:prstDash val="solid"/>
            <a:round/>
            <a:headEnd type="none" w="med" len="med"/>
            <a:tailEnd type="arrow"/>
          </a:ln>
          <a:effectLst/>
        </p:spPr>
      </p:cxnSp>
      <p:cxnSp>
        <p:nvCxnSpPr>
          <p:cNvPr id="11" name="Straight Arrow Connector 10"/>
          <p:cNvCxnSpPr/>
          <p:nvPr/>
        </p:nvCxnSpPr>
        <p:spPr bwMode="auto">
          <a:xfrm flipH="1">
            <a:off x="4267200" y="2895600"/>
            <a:ext cx="1447800" cy="2514600"/>
          </a:xfrm>
          <a:prstGeom prst="straightConnector1">
            <a:avLst/>
          </a:prstGeom>
          <a:noFill/>
          <a:ln w="38100" cap="flat" cmpd="sng" algn="ctr">
            <a:solidFill>
              <a:schemeClr val="tx1"/>
            </a:solidFill>
            <a:prstDash val="solid"/>
            <a:round/>
            <a:headEnd type="none" w="med" len="med"/>
            <a:tailEnd type="arrow"/>
          </a:ln>
          <a:effectLst/>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Species at Risk / Migratory Birds </a:t>
            </a:r>
          </a:p>
        </p:txBody>
      </p:sp>
      <p:sp>
        <p:nvSpPr>
          <p:cNvPr id="3" name="Text Placeholder 2"/>
          <p:cNvSpPr>
            <a:spLocks noGrp="1"/>
          </p:cNvSpPr>
          <p:nvPr>
            <p:ph type="body" sz="half" idx="1"/>
          </p:nvPr>
        </p:nvSpPr>
        <p:spPr>
          <a:xfrm>
            <a:off x="1425576" y="1900239"/>
            <a:ext cx="3905250" cy="5354636"/>
          </a:xfrm>
        </p:spPr>
        <p:txBody>
          <a:bodyPr/>
          <a:lstStyle/>
          <a:p>
            <a:pPr>
              <a:buNone/>
            </a:pPr>
            <a:r>
              <a:rPr lang="en-US" sz="2800" b="1" dirty="0"/>
              <a:t>Black Ash:</a:t>
            </a:r>
          </a:p>
          <a:p>
            <a:r>
              <a:rPr lang="en-US" sz="2800" dirty="0"/>
              <a:t>Can’t be taken to mill</a:t>
            </a:r>
          </a:p>
          <a:p>
            <a:r>
              <a:rPr lang="en-US" sz="2800" dirty="0"/>
              <a:t>Avoid cutting if possible</a:t>
            </a:r>
          </a:p>
          <a:p>
            <a:pPr lvl="1"/>
            <a:r>
              <a:rPr lang="en-US" sz="2300" dirty="0"/>
              <a:t>Leave for wildlife trees</a:t>
            </a:r>
          </a:p>
          <a:p>
            <a:pPr lvl="1"/>
            <a:r>
              <a:rPr lang="en-US" sz="2300" dirty="0"/>
              <a:t>Avoid entire area</a:t>
            </a:r>
          </a:p>
          <a:p>
            <a:r>
              <a:rPr lang="en-US" sz="2800" dirty="0"/>
              <a:t>If cut for </a:t>
            </a:r>
            <a:r>
              <a:rPr lang="en-US" sz="2800" dirty="0" err="1"/>
              <a:t>roadline</a:t>
            </a:r>
            <a:r>
              <a:rPr lang="en-US" sz="2800" dirty="0"/>
              <a:t>:</a:t>
            </a:r>
          </a:p>
          <a:p>
            <a:pPr lvl="1"/>
            <a:r>
              <a:rPr lang="en-US" sz="2300" dirty="0"/>
              <a:t>Leave at roadside / in block</a:t>
            </a:r>
          </a:p>
          <a:p>
            <a:pPr lvl="1"/>
            <a:r>
              <a:rPr lang="en-US" sz="2300" dirty="0"/>
              <a:t>Use for corduroy </a:t>
            </a:r>
          </a:p>
          <a:p>
            <a:pPr lvl="1"/>
            <a:r>
              <a:rPr lang="en-US" sz="2300" dirty="0"/>
              <a:t>Fuelwood (can’t leave province)</a:t>
            </a:r>
          </a:p>
          <a:p>
            <a:endParaRPr lang="en-US" sz="2800" dirty="0"/>
          </a:p>
        </p:txBody>
      </p:sp>
      <p:sp>
        <p:nvSpPr>
          <p:cNvPr id="4" name="Content Placeholder 3"/>
          <p:cNvSpPr>
            <a:spLocks noGrp="1"/>
          </p:cNvSpPr>
          <p:nvPr>
            <p:ph sz="half" idx="2"/>
          </p:nvPr>
        </p:nvSpPr>
        <p:spPr>
          <a:xfrm>
            <a:off x="5483226" y="1900239"/>
            <a:ext cx="3905250" cy="5338762"/>
          </a:xfrm>
        </p:spPr>
        <p:txBody>
          <a:bodyPr/>
          <a:lstStyle/>
          <a:p>
            <a:pPr>
              <a:buNone/>
            </a:pPr>
            <a:r>
              <a:rPr lang="en-US" sz="2800" b="1" dirty="0"/>
              <a:t>Pileated Woodpecker:</a:t>
            </a:r>
          </a:p>
          <a:p>
            <a:r>
              <a:rPr lang="en-US" sz="2800" dirty="0"/>
              <a:t>Leave all cavity trees standing</a:t>
            </a:r>
          </a:p>
          <a:p>
            <a:endParaRPr lang="en-US" sz="2800" dirty="0"/>
          </a:p>
          <a:p>
            <a:endParaRPr lang="en-US" sz="2800" dirty="0"/>
          </a:p>
          <a:p>
            <a:endParaRPr lang="en-US" sz="2800" dirty="0"/>
          </a:p>
          <a:p>
            <a:endParaRPr lang="en-US" sz="2800" dirty="0"/>
          </a:p>
        </p:txBody>
      </p:sp>
      <p:cxnSp>
        <p:nvCxnSpPr>
          <p:cNvPr id="9" name="Straight Arrow Connector 8"/>
          <p:cNvCxnSpPr/>
          <p:nvPr/>
        </p:nvCxnSpPr>
        <p:spPr bwMode="auto">
          <a:xfrm flipH="1">
            <a:off x="4114800" y="3048000"/>
            <a:ext cx="1600200" cy="2362200"/>
          </a:xfrm>
          <a:prstGeom prst="straightConnector1">
            <a:avLst/>
          </a:prstGeom>
          <a:noFill/>
          <a:ln w="34925" cap="flat" cmpd="sng" algn="ctr">
            <a:noFill/>
            <a:prstDash val="solid"/>
            <a:round/>
            <a:headEnd type="none" w="med" len="med"/>
            <a:tailEnd type="arrow"/>
          </a:ln>
          <a:effectLst/>
        </p:spPr>
      </p:cxnSp>
      <p:pic>
        <p:nvPicPr>
          <p:cNvPr id="5" name="Picture 4">
            <a:extLst>
              <a:ext uri="{FF2B5EF4-FFF2-40B4-BE49-F238E27FC236}">
                <a16:creationId xmlns:a16="http://schemas.microsoft.com/office/drawing/2014/main" id="{7F5924F0-6D32-DFD8-5649-081DD5951ADD}"/>
              </a:ext>
            </a:extLst>
          </p:cNvPr>
          <p:cNvPicPr>
            <a:picLocks noChangeAspect="1"/>
          </p:cNvPicPr>
          <p:nvPr/>
        </p:nvPicPr>
        <p:blipFill>
          <a:blip r:embed="rId2"/>
          <a:stretch>
            <a:fillRect/>
          </a:stretch>
        </p:blipFill>
        <p:spPr>
          <a:xfrm>
            <a:off x="6143782" y="3352800"/>
            <a:ext cx="2260442" cy="1433517"/>
          </a:xfrm>
          <a:prstGeom prst="rect">
            <a:avLst/>
          </a:prstGeom>
        </p:spPr>
      </p:pic>
      <p:pic>
        <p:nvPicPr>
          <p:cNvPr id="7" name="Picture 6">
            <a:extLst>
              <a:ext uri="{FF2B5EF4-FFF2-40B4-BE49-F238E27FC236}">
                <a16:creationId xmlns:a16="http://schemas.microsoft.com/office/drawing/2014/main" id="{A8B94198-608A-64FE-1DEE-75E1196F5490}"/>
              </a:ext>
            </a:extLst>
          </p:cNvPr>
          <p:cNvPicPr>
            <a:picLocks noChangeAspect="1"/>
          </p:cNvPicPr>
          <p:nvPr/>
        </p:nvPicPr>
        <p:blipFill>
          <a:blip r:embed="rId3"/>
          <a:stretch>
            <a:fillRect/>
          </a:stretch>
        </p:blipFill>
        <p:spPr>
          <a:xfrm>
            <a:off x="6143782" y="4786317"/>
            <a:ext cx="2260442" cy="1417196"/>
          </a:xfrm>
          <a:prstGeom prst="rect">
            <a:avLst/>
          </a:prstGeom>
        </p:spPr>
      </p:pic>
      <p:pic>
        <p:nvPicPr>
          <p:cNvPr id="8" name="Picture 7">
            <a:extLst>
              <a:ext uri="{FF2B5EF4-FFF2-40B4-BE49-F238E27FC236}">
                <a16:creationId xmlns:a16="http://schemas.microsoft.com/office/drawing/2014/main" id="{050E8813-87D6-C4C7-316F-E8D4DDF68405}"/>
              </a:ext>
            </a:extLst>
          </p:cNvPr>
          <p:cNvPicPr>
            <a:picLocks noChangeAspect="1"/>
          </p:cNvPicPr>
          <p:nvPr/>
        </p:nvPicPr>
        <p:blipFill>
          <a:blip r:embed="rId4"/>
          <a:stretch>
            <a:fillRect/>
          </a:stretch>
        </p:blipFill>
        <p:spPr>
          <a:xfrm>
            <a:off x="6143782" y="6203513"/>
            <a:ext cx="2260442" cy="1479760"/>
          </a:xfrm>
          <a:prstGeom prst="rect">
            <a:avLst/>
          </a:prstGeom>
        </p:spPr>
      </p:pic>
    </p:spTree>
    <p:extLst>
      <p:ext uri="{BB962C8B-B14F-4D97-AF65-F5344CB8AC3E}">
        <p14:creationId xmlns:p14="http://schemas.microsoft.com/office/powerpoint/2010/main" val="1220457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Invasive Species</a:t>
            </a:r>
          </a:p>
        </p:txBody>
      </p:sp>
      <p:sp>
        <p:nvSpPr>
          <p:cNvPr id="3" name="Text Placeholder 2"/>
          <p:cNvSpPr>
            <a:spLocks noGrp="1"/>
          </p:cNvSpPr>
          <p:nvPr>
            <p:ph type="body" sz="half" idx="1"/>
          </p:nvPr>
        </p:nvSpPr>
        <p:spPr>
          <a:xfrm>
            <a:off x="1143000" y="1900238"/>
            <a:ext cx="4187826" cy="5354637"/>
          </a:xfrm>
        </p:spPr>
        <p:txBody>
          <a:bodyPr/>
          <a:lstStyle/>
          <a:p>
            <a:r>
              <a:rPr lang="en-US" sz="2800" b="1" dirty="0"/>
              <a:t>Invasive Exotic Plants &amp; Animals – Species introduced from another country or geographic region outside its natural range that may have fewer natural population controls in the new environment (SFI Def</a:t>
            </a:r>
            <a:r>
              <a:rPr lang="en-US" sz="2800" dirty="0"/>
              <a:t>.) </a:t>
            </a:r>
          </a:p>
        </p:txBody>
      </p:sp>
      <p:sp>
        <p:nvSpPr>
          <p:cNvPr id="4" name="Content Placeholder 3"/>
          <p:cNvSpPr>
            <a:spLocks noGrp="1"/>
          </p:cNvSpPr>
          <p:nvPr>
            <p:ph sz="half" idx="2"/>
          </p:nvPr>
        </p:nvSpPr>
        <p:spPr/>
        <p:txBody>
          <a:bodyPr/>
          <a:lstStyle/>
          <a:p>
            <a:pPr>
              <a:buNone/>
            </a:pPr>
            <a:r>
              <a:rPr lang="en-US" sz="2800" b="1" dirty="0"/>
              <a:t>Your Responsibility?:</a:t>
            </a:r>
          </a:p>
          <a:p>
            <a:r>
              <a:rPr lang="en-US" sz="2800" dirty="0"/>
              <a:t>Know your Invasive Species in your area, </a:t>
            </a:r>
          </a:p>
          <a:p>
            <a:r>
              <a:rPr lang="en-US" sz="2800" dirty="0"/>
              <a:t>Limit the introduction, impact &amp; spread of Invasive Species,</a:t>
            </a:r>
          </a:p>
          <a:p>
            <a:r>
              <a:rPr lang="en-US" sz="2800" dirty="0"/>
              <a:t>Co-operate with other agencies in their efforts/programs,</a:t>
            </a:r>
          </a:p>
          <a:p>
            <a:r>
              <a:rPr lang="en-US" sz="2800" dirty="0"/>
              <a:t> Review your card periodically and report sightings! </a:t>
            </a:r>
          </a:p>
          <a:p>
            <a:endParaRPr lang="en-US" dirty="0"/>
          </a:p>
        </p:txBody>
      </p:sp>
      <p:sp>
        <p:nvSpPr>
          <p:cNvPr id="5" name="TextBox 4"/>
          <p:cNvSpPr txBox="1"/>
          <p:nvPr/>
        </p:nvSpPr>
        <p:spPr>
          <a:xfrm>
            <a:off x="1600200" y="5943600"/>
            <a:ext cx="4038600" cy="1077218"/>
          </a:xfrm>
          <a:prstGeom prst="rect">
            <a:avLst/>
          </a:prstGeom>
          <a:noFill/>
        </p:spPr>
        <p:txBody>
          <a:bodyPr wrap="square" rtlCol="0">
            <a:spAutoFit/>
          </a:bodyPr>
          <a:lstStyle/>
          <a:p>
            <a:r>
              <a:rPr lang="en-US" dirty="0"/>
              <a:t>Review the Invasive Species List.</a:t>
            </a:r>
          </a:p>
        </p:txBody>
      </p:sp>
      <p:cxnSp>
        <p:nvCxnSpPr>
          <p:cNvPr id="7" name="Straight Arrow Connector 6"/>
          <p:cNvCxnSpPr/>
          <p:nvPr/>
        </p:nvCxnSpPr>
        <p:spPr bwMode="auto">
          <a:xfrm flipH="1">
            <a:off x="4876800" y="2819400"/>
            <a:ext cx="762000" cy="3276600"/>
          </a:xfrm>
          <a:prstGeom prst="straightConnector1">
            <a:avLst/>
          </a:prstGeom>
          <a:noFill/>
          <a:ln w="34925" cap="flat" cmpd="sng" algn="ctr">
            <a:noFill/>
            <a:prstDash val="solid"/>
            <a:round/>
            <a:headEnd type="none" w="med" len="med"/>
            <a:tailEnd type="arrow"/>
          </a:ln>
          <a:effectLst/>
        </p:spPr>
      </p:cxnSp>
      <p:cxnSp>
        <p:nvCxnSpPr>
          <p:cNvPr id="9" name="Straight Arrow Connector 8"/>
          <p:cNvCxnSpPr/>
          <p:nvPr/>
        </p:nvCxnSpPr>
        <p:spPr bwMode="auto">
          <a:xfrm flipH="1">
            <a:off x="4724400" y="2895600"/>
            <a:ext cx="990600" cy="3200400"/>
          </a:xfrm>
          <a:prstGeom prst="straightConnector1">
            <a:avLst/>
          </a:prstGeom>
          <a:noFill/>
          <a:ln w="38100" cap="flat" cmpd="sng" algn="ctr">
            <a:solidFill>
              <a:schemeClr val="tx1"/>
            </a:solidFill>
            <a:prstDash val="solid"/>
            <a:round/>
            <a:headEnd type="none" w="med" len="med"/>
            <a:tailEnd type="arrow"/>
          </a:ln>
          <a:effectLst/>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SFM Awareness Training</a:t>
            </a:r>
            <a:endParaRPr lang="en-US" dirty="0"/>
          </a:p>
        </p:txBody>
      </p:sp>
      <p:pic>
        <p:nvPicPr>
          <p:cNvPr id="8" name="Content Placeholder 7" descr="wildlife.jpg"/>
          <p:cNvPicPr>
            <a:picLocks noGrp="1" noChangeAspect="1"/>
          </p:cNvPicPr>
          <p:nvPr>
            <p:ph idx="1"/>
          </p:nvPr>
        </p:nvPicPr>
        <p:blipFill>
          <a:blip r:embed="rId2" cstate="print"/>
          <a:stretch>
            <a:fillRect/>
          </a:stretch>
        </p:blipFill>
        <p:spPr>
          <a:xfrm>
            <a:off x="3124200" y="1724234"/>
            <a:ext cx="4495799" cy="5514533"/>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9" name="Text Box 3"/>
          <p:cNvSpPr txBox="1">
            <a:spLocks noChangeArrowheads="1"/>
          </p:cNvSpPr>
          <p:nvPr/>
        </p:nvSpPr>
        <p:spPr bwMode="auto">
          <a:xfrm>
            <a:off x="1676400" y="4191000"/>
            <a:ext cx="8382000" cy="2272702"/>
          </a:xfrm>
          <a:prstGeom prst="rect">
            <a:avLst/>
          </a:prstGeom>
          <a:noFill/>
          <a:ln w="9525">
            <a:noFill/>
            <a:miter lim="800000"/>
            <a:headEnd/>
            <a:tailEnd/>
          </a:ln>
        </p:spPr>
        <p:txBody>
          <a:bodyPr wrap="square" lIns="101882" tIns="50941" rIns="101882" bIns="50941">
            <a:spAutoFit/>
          </a:bodyPr>
          <a:lstStyle/>
          <a:p>
            <a:pPr algn="ctr" defTabSz="1019175">
              <a:spcBef>
                <a:spcPct val="0"/>
              </a:spcBef>
              <a:buFontTx/>
              <a:buNone/>
            </a:pPr>
            <a:r>
              <a:rPr lang="en-US" sz="4800" b="1" dirty="0"/>
              <a:t>Your Environmental </a:t>
            </a:r>
          </a:p>
          <a:p>
            <a:pPr algn="ctr" defTabSz="1019175">
              <a:spcBef>
                <a:spcPct val="0"/>
              </a:spcBef>
              <a:buFontTx/>
              <a:buNone/>
            </a:pPr>
            <a:r>
              <a:rPr lang="en-US" sz="4800" b="1" dirty="0"/>
              <a:t>Management System</a:t>
            </a:r>
          </a:p>
          <a:p>
            <a:pPr algn="ctr" defTabSz="1019175">
              <a:spcBef>
                <a:spcPct val="0"/>
              </a:spcBef>
              <a:buFontTx/>
              <a:buNone/>
            </a:pPr>
            <a:endParaRPr lang="en-US" sz="4500" b="1" dirty="0">
              <a:solidFill>
                <a:schemeClr val="tx1"/>
              </a:solidFill>
            </a:endParaRP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7" name="Picture 6" descr="Miitigoog Miisun Logo"/>
          <p:cNvPicPr/>
          <p:nvPr/>
        </p:nvPicPr>
        <p:blipFill>
          <a:blip r:embed="rId2" cstate="print"/>
          <a:srcRect/>
          <a:stretch>
            <a:fillRect/>
          </a:stretch>
        </p:blipFill>
        <p:spPr bwMode="auto">
          <a:xfrm>
            <a:off x="4800601" y="1828800"/>
            <a:ext cx="1676400" cy="206448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2626" name="Rectangle 2"/>
          <p:cNvSpPr>
            <a:spLocks noGrp="1" noChangeArrowheads="1"/>
          </p:cNvSpPr>
          <p:nvPr>
            <p:ph type="title"/>
          </p:nvPr>
        </p:nvSpPr>
        <p:spPr>
          <a:xfrm>
            <a:off x="1257300" y="173038"/>
            <a:ext cx="8382000" cy="690562"/>
          </a:xfrm>
        </p:spPr>
        <p:txBody>
          <a:bodyPr/>
          <a:lstStyle/>
          <a:p>
            <a:pPr eaLnBrk="1" hangingPunct="1">
              <a:defRPr/>
            </a:pPr>
            <a:r>
              <a:rPr lang="en-US" dirty="0"/>
              <a:t>EMS</a:t>
            </a:r>
          </a:p>
        </p:txBody>
      </p:sp>
      <p:sp>
        <p:nvSpPr>
          <p:cNvPr id="29699" name="Rectangle 3"/>
          <p:cNvSpPr>
            <a:spLocks noGrp="1" noChangeArrowheads="1"/>
          </p:cNvSpPr>
          <p:nvPr>
            <p:ph type="body" idx="1"/>
          </p:nvPr>
        </p:nvSpPr>
        <p:spPr>
          <a:xfrm>
            <a:off x="1257300" y="990600"/>
            <a:ext cx="8450262" cy="5810250"/>
          </a:xfrm>
        </p:spPr>
        <p:txBody>
          <a:bodyPr/>
          <a:lstStyle/>
          <a:p>
            <a:pPr algn="l"/>
            <a:r>
              <a:rPr lang="en-US" dirty="0"/>
              <a:t>Our Environmental Management System (EMS) is designed to meet the standards of the </a:t>
            </a:r>
            <a:r>
              <a:rPr lang="en-CA" sz="1800" b="0" i="0" u="none" strike="noStrike" baseline="0" dirty="0">
                <a:solidFill>
                  <a:srgbClr val="000000"/>
                </a:solidFill>
                <a:latin typeface="Calibri" panose="020F0502020204030204" pitchFamily="34" charset="0"/>
              </a:rPr>
              <a:t> </a:t>
            </a:r>
            <a:r>
              <a:rPr lang="en-CA" b="0" i="0" u="none" strike="noStrike" baseline="0" dirty="0">
                <a:solidFill>
                  <a:srgbClr val="000000"/>
                </a:solidFill>
                <a:latin typeface="Calibri" panose="020F0502020204030204" pitchFamily="34" charset="0"/>
              </a:rPr>
              <a:t>Sustainable Forestry Initiative® (SFI®) 2022 Forest Management (FM) Standard. </a:t>
            </a:r>
            <a:endParaRPr lang="en-US" dirty="0"/>
          </a:p>
          <a:p>
            <a:pPr eaLnBrk="1" hangingPunct="1">
              <a:lnSpc>
                <a:spcPct val="90000"/>
              </a:lnSpc>
            </a:pPr>
            <a:r>
              <a:rPr lang="en-US" dirty="0"/>
              <a:t>The </a:t>
            </a:r>
            <a:r>
              <a:rPr lang="en-US" b="1" dirty="0"/>
              <a:t>procedures</a:t>
            </a:r>
            <a:r>
              <a:rPr lang="en-US" dirty="0"/>
              <a:t> and </a:t>
            </a:r>
            <a:r>
              <a:rPr lang="en-US" b="1" dirty="0"/>
              <a:t>requirements</a:t>
            </a:r>
            <a:r>
              <a:rPr lang="en-US" dirty="0"/>
              <a:t> with our EMS are the </a:t>
            </a:r>
            <a:r>
              <a:rPr lang="en-US" i="1" dirty="0"/>
              <a:t>means</a:t>
            </a:r>
            <a:r>
              <a:rPr lang="en-US" dirty="0"/>
              <a:t> of maintaining our SFI Certification (</a:t>
            </a:r>
            <a:r>
              <a:rPr lang="en-US" sz="2800" b="1" dirty="0">
                <a:solidFill>
                  <a:schemeClr val="accent2"/>
                </a:solidFill>
              </a:rPr>
              <a:t>i.e. SOP’s, Pre-Works, Reference Cards, Species at Risk cards, Fuel Tank Requirements, Training Requirement and Record Keeping, etc.</a:t>
            </a:r>
            <a:r>
              <a:rPr lang="en-US" dirty="0"/>
              <a:t>) </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4674" name="Rectangle 2"/>
          <p:cNvSpPr>
            <a:spLocks noGrp="1" noChangeArrowheads="1"/>
          </p:cNvSpPr>
          <p:nvPr>
            <p:ph type="title"/>
          </p:nvPr>
        </p:nvSpPr>
        <p:spPr>
          <a:xfrm>
            <a:off x="1143000" y="0"/>
            <a:ext cx="8382000" cy="1295400"/>
          </a:xfrm>
        </p:spPr>
        <p:txBody>
          <a:bodyPr/>
          <a:lstStyle/>
          <a:p>
            <a:pPr eaLnBrk="1" hangingPunct="1">
              <a:defRPr/>
            </a:pPr>
            <a:r>
              <a:rPr lang="en-US" b="0" dirty="0">
                <a:solidFill>
                  <a:srgbClr val="005000"/>
                </a:solidFill>
              </a:rPr>
              <a:t>Miitigoog EMS and SFM Policy</a:t>
            </a:r>
            <a:endParaRPr lang="en-US" dirty="0">
              <a:solidFill>
                <a:srgbClr val="003200"/>
              </a:solidFill>
            </a:endParaRPr>
          </a:p>
        </p:txBody>
      </p:sp>
      <p:sp>
        <p:nvSpPr>
          <p:cNvPr id="30725" name="Text Box 5"/>
          <p:cNvSpPr txBox="1">
            <a:spLocks noChangeArrowheads="1"/>
          </p:cNvSpPr>
          <p:nvPr/>
        </p:nvSpPr>
        <p:spPr bwMode="auto">
          <a:xfrm>
            <a:off x="6454776" y="5527676"/>
            <a:ext cx="3603625" cy="443863"/>
          </a:xfrm>
          <a:prstGeom prst="rect">
            <a:avLst/>
          </a:prstGeom>
          <a:noFill/>
          <a:ln w="34925">
            <a:noFill/>
            <a:miter lim="800000"/>
            <a:headEnd/>
            <a:tailEnd/>
          </a:ln>
        </p:spPr>
        <p:txBody>
          <a:bodyPr lIns="100278" tIns="52145" rIns="100278" bIns="52145">
            <a:spAutoFit/>
          </a:bodyPr>
          <a:lstStyle/>
          <a:p>
            <a:pPr algn="ctr" defTabSz="1019175">
              <a:buFontTx/>
              <a:buNone/>
            </a:pPr>
            <a:endParaRPr lang="en-US" sz="2200"/>
          </a:p>
        </p:txBody>
      </p:sp>
      <p:sp>
        <p:nvSpPr>
          <p:cNvPr id="30726" name="Text Box 6"/>
          <p:cNvSpPr txBox="1">
            <a:spLocks noChangeArrowheads="1"/>
          </p:cNvSpPr>
          <p:nvPr/>
        </p:nvSpPr>
        <p:spPr bwMode="auto">
          <a:xfrm>
            <a:off x="6202364" y="4491038"/>
            <a:ext cx="3856037" cy="443863"/>
          </a:xfrm>
          <a:prstGeom prst="rect">
            <a:avLst/>
          </a:prstGeom>
          <a:noFill/>
          <a:ln w="34925">
            <a:noFill/>
            <a:miter lim="800000"/>
            <a:headEnd/>
            <a:tailEnd/>
          </a:ln>
        </p:spPr>
        <p:txBody>
          <a:bodyPr lIns="100278" tIns="52145" rIns="100278" bIns="52145">
            <a:spAutoFit/>
          </a:bodyPr>
          <a:lstStyle/>
          <a:p>
            <a:pPr algn="ctr" defTabSz="1019175">
              <a:buFontTx/>
              <a:buNone/>
            </a:pPr>
            <a:endParaRPr lang="en-US" sz="2200"/>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14337" name="Picture 1" descr="Miitigoog Miisun Logo">
            <a:extLst>
              <a:ext uri="{FF2B5EF4-FFF2-40B4-BE49-F238E27FC236}">
                <a16:creationId xmlns:a16="http://schemas.microsoft.com/office/drawing/2014/main" id="{B8660EBD-CE76-4628-ADDC-F14C1DBBBC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620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FBA179-7420-D7C8-701A-3E4D46334A0D}"/>
              </a:ext>
            </a:extLst>
          </p:cNvPr>
          <p:cNvPicPr>
            <a:picLocks noChangeAspect="1"/>
          </p:cNvPicPr>
          <p:nvPr/>
        </p:nvPicPr>
        <p:blipFill>
          <a:blip r:embed="rId4"/>
          <a:stretch>
            <a:fillRect/>
          </a:stretch>
        </p:blipFill>
        <p:spPr>
          <a:xfrm>
            <a:off x="2686050" y="1423987"/>
            <a:ext cx="5606338" cy="589121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1425575" y="0"/>
            <a:ext cx="7962900" cy="1219200"/>
          </a:xfrm>
        </p:spPr>
        <p:txBody>
          <a:bodyPr/>
          <a:lstStyle/>
          <a:p>
            <a:pPr defTabSz="914400" eaLnBrk="1" hangingPunct="1">
              <a:defRPr/>
            </a:pPr>
            <a:r>
              <a:rPr lang="en-US" dirty="0">
                <a:solidFill>
                  <a:srgbClr val="0000FF"/>
                </a:solidFill>
              </a:rPr>
              <a:t>Reporting  </a:t>
            </a:r>
            <a:endParaRPr lang="en-US" dirty="0"/>
          </a:p>
        </p:txBody>
      </p:sp>
      <p:sp>
        <p:nvSpPr>
          <p:cNvPr id="32771" name="Rectangle 3"/>
          <p:cNvSpPr>
            <a:spLocks noGrp="1" noChangeArrowheads="1"/>
          </p:cNvSpPr>
          <p:nvPr>
            <p:ph type="body" sz="half" idx="1"/>
          </p:nvPr>
        </p:nvSpPr>
        <p:spPr>
          <a:xfrm>
            <a:off x="1447800" y="1295400"/>
            <a:ext cx="8251825" cy="3352800"/>
          </a:xfrm>
        </p:spPr>
        <p:txBody>
          <a:bodyPr/>
          <a:lstStyle/>
          <a:p>
            <a:pPr marL="342900" indent="-342900" defTabSz="914400" eaLnBrk="1" hangingPunct="1"/>
            <a:r>
              <a:rPr lang="en-US" sz="2800" dirty="0"/>
              <a:t>Report </a:t>
            </a:r>
            <a:r>
              <a:rPr lang="en-US" sz="2800" dirty="0">
                <a:solidFill>
                  <a:srgbClr val="008000"/>
                </a:solidFill>
              </a:rPr>
              <a:t>environmental incidents</a:t>
            </a:r>
            <a:r>
              <a:rPr lang="en-US" sz="2800" dirty="0"/>
              <a:t> to your supervisor or a Miisun manager.</a:t>
            </a:r>
          </a:p>
          <a:p>
            <a:pPr marL="342900" indent="-342900" defTabSz="914400" eaLnBrk="1" hangingPunct="1"/>
            <a:r>
              <a:rPr lang="en-US" sz="2800" dirty="0"/>
              <a:t>An </a:t>
            </a:r>
            <a:r>
              <a:rPr lang="en-US" sz="2800" dirty="0">
                <a:solidFill>
                  <a:srgbClr val="339933"/>
                </a:solidFill>
              </a:rPr>
              <a:t>Environmental Incident</a:t>
            </a:r>
            <a:r>
              <a:rPr lang="en-US" sz="2800" dirty="0"/>
              <a:t> may include:</a:t>
            </a:r>
          </a:p>
          <a:p>
            <a:pPr marL="742950" lvl="1" indent="-285750" defTabSz="914400" eaLnBrk="1" hangingPunct="1"/>
            <a:r>
              <a:rPr lang="en-US" sz="2400" dirty="0"/>
              <a:t>Hazards such as roads washing out, culvert backed up</a:t>
            </a:r>
          </a:p>
          <a:p>
            <a:pPr marL="742950" lvl="1" indent="-285750" defTabSz="914400" eaLnBrk="1" hangingPunct="1"/>
            <a:r>
              <a:rPr lang="en-US" sz="2400" dirty="0"/>
              <a:t>Any Spills, wasteful practices, soil or water damage </a:t>
            </a:r>
          </a:p>
          <a:p>
            <a:pPr marL="742950" lvl="1" indent="-285750" defTabSz="914400" eaLnBrk="1" hangingPunct="1"/>
            <a:r>
              <a:rPr lang="en-US" sz="2400" dirty="0"/>
              <a:t>Laws being broken (Cut infraction/trespass, inadequate snags left, push piles in bush line, )</a:t>
            </a:r>
          </a:p>
          <a:p>
            <a:pPr marL="742950" lvl="1" indent="-285750" defTabSz="914400" eaLnBrk="1" hangingPunct="1"/>
            <a:endParaRPr lang="en-US" sz="2400" dirty="0"/>
          </a:p>
          <a:p>
            <a:pPr marL="298450" indent="-285750" defTabSz="914400" eaLnBrk="1" hangingPunct="1">
              <a:buNone/>
            </a:pPr>
            <a:r>
              <a:rPr lang="en-US" sz="2900" dirty="0"/>
              <a:t>   SFI Certification requires that operations </a:t>
            </a:r>
            <a:r>
              <a:rPr lang="en-US" sz="2900" dirty="0">
                <a:solidFill>
                  <a:schemeClr val="accent2"/>
                </a:solidFill>
              </a:rPr>
              <a:t>continuously improve</a:t>
            </a:r>
            <a:r>
              <a:rPr lang="en-US" sz="2900" dirty="0"/>
              <a:t> their performance and systems.  Reporting incidents allows the opportunity to determine causes, and prevent them from reoccurring.  </a:t>
            </a: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extLst>
      <p:ext uri="{BB962C8B-B14F-4D97-AF65-F5344CB8AC3E}">
        <p14:creationId xmlns:p14="http://schemas.microsoft.com/office/powerpoint/2010/main" val="3738180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5842" name="Picture 2" descr="C:\Users\rneil\Desktop\AA EMS IMPROVEMENT PHOTOS\AAA Finished Slides\New Values Report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679373"/>
            <a:ext cx="8617838" cy="64633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9938" name="Picture 2" descr="C:\Users\rneil\Desktop\AA EMS IMPROVEMENT PHOTOS\AAA Finished Slides\Reporting New Values - Offering Sit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039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1425575" y="0"/>
            <a:ext cx="7962900" cy="914400"/>
          </a:xfrm>
        </p:spPr>
        <p:txBody>
          <a:bodyPr/>
          <a:lstStyle/>
          <a:p>
            <a:pPr defTabSz="914400" eaLnBrk="1" hangingPunct="1">
              <a:defRPr/>
            </a:pPr>
            <a:r>
              <a:rPr lang="en-US" dirty="0">
                <a:solidFill>
                  <a:srgbClr val="0000FF"/>
                </a:solidFill>
              </a:rPr>
              <a:t>Unmapped Creeks</a:t>
            </a:r>
            <a:endParaRPr lang="en-US" dirty="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78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4507" y="894367"/>
            <a:ext cx="8074032" cy="6579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triped Right Arrow 6"/>
          <p:cNvSpPr/>
          <p:nvPr/>
        </p:nvSpPr>
        <p:spPr bwMode="auto">
          <a:xfrm rot="1334514">
            <a:off x="228738" y="292329"/>
            <a:ext cx="2691422" cy="1737656"/>
          </a:xfrm>
          <a:prstGeom prst="stripedRightArrow">
            <a:avLst/>
          </a:prstGeom>
          <a:solidFill>
            <a:srgbClr val="C00000"/>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None/>
              <a:tabLst/>
            </a:pPr>
            <a:r>
              <a:rPr lang="en-CA" sz="2000" dirty="0">
                <a:solidFill>
                  <a:srgbClr val="FFFF00"/>
                </a:solidFill>
              </a:rPr>
              <a:t>ON EVERY </a:t>
            </a:r>
          </a:p>
          <a:p>
            <a:pPr marL="0" marR="0" indent="0" algn="l" defTabSz="1019175" rtl="0" eaLnBrk="0" fontAlgn="base" latinLnBrk="0" hangingPunct="0">
              <a:lnSpc>
                <a:spcPct val="100000"/>
              </a:lnSpc>
              <a:spcBef>
                <a:spcPct val="50000"/>
              </a:spcBef>
              <a:spcAft>
                <a:spcPct val="0"/>
              </a:spcAft>
              <a:buClrTx/>
              <a:buSzTx/>
              <a:buNone/>
              <a:tabLst/>
            </a:pPr>
            <a:r>
              <a:rPr lang="en-CA" sz="2000" dirty="0">
                <a:solidFill>
                  <a:srgbClr val="FFFF00"/>
                </a:solidFill>
              </a:rPr>
              <a:t>PRE-WORK.</a:t>
            </a:r>
            <a:endParaRPr kumimoji="0" lang="en-CA" sz="2000" b="0" i="0" u="none" strike="noStrike" cap="none" normalizeH="0" baseline="0" dirty="0">
              <a:ln>
                <a:noFill/>
              </a:ln>
              <a:solidFill>
                <a:srgbClr val="FFFF00"/>
              </a:solidFill>
              <a:effectLst/>
            </a:endParaRPr>
          </a:p>
        </p:txBody>
      </p:sp>
    </p:spTree>
    <p:extLst>
      <p:ext uri="{BB962C8B-B14F-4D97-AF65-F5344CB8AC3E}">
        <p14:creationId xmlns:p14="http://schemas.microsoft.com/office/powerpoint/2010/main" val="3914325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89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381000"/>
            <a:ext cx="6355179" cy="7219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triped Right Arrow 6"/>
          <p:cNvSpPr/>
          <p:nvPr/>
        </p:nvSpPr>
        <p:spPr bwMode="auto">
          <a:xfrm rot="21120989">
            <a:off x="433655" y="3758402"/>
            <a:ext cx="2691422" cy="2043349"/>
          </a:xfrm>
          <a:prstGeom prst="stripedRightArrow">
            <a:avLst/>
          </a:prstGeom>
          <a:solidFill>
            <a:srgbClr val="C00000"/>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None/>
              <a:tabLst/>
            </a:pPr>
            <a:r>
              <a:rPr lang="en-CA" sz="2000" dirty="0">
                <a:solidFill>
                  <a:srgbClr val="FFFF00"/>
                </a:solidFill>
              </a:rPr>
              <a:t>From Watercourse Crossing S.O.P.</a:t>
            </a:r>
            <a:endParaRPr kumimoji="0" lang="en-CA" sz="2000" b="0" i="0" u="none" strike="noStrike" cap="none" normalizeH="0" baseline="0" dirty="0">
              <a:ln>
                <a:noFill/>
              </a:ln>
              <a:solidFill>
                <a:srgbClr val="FFFF00"/>
              </a:solidFill>
              <a:effectLst/>
            </a:endParaRPr>
          </a:p>
        </p:txBody>
      </p:sp>
    </p:spTree>
    <p:extLst>
      <p:ext uri="{BB962C8B-B14F-4D97-AF65-F5344CB8AC3E}">
        <p14:creationId xmlns:p14="http://schemas.microsoft.com/office/powerpoint/2010/main" val="2614332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40962" name="Picture 2" descr="C:\Users\rneil\Desktop\AA EMS IMPROVEMENT PHOTOS\Unmapped Creek reporting\IMG_01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7966" y="534189"/>
            <a:ext cx="3258834" cy="4345111"/>
          </a:xfrm>
          <a:prstGeom prst="rect">
            <a:avLst/>
          </a:prstGeom>
          <a:noFill/>
          <a:effectLst>
            <a:softEdge rad="495300"/>
          </a:effectLst>
          <a:extLst>
            <a:ext uri="{909E8E84-426E-40DD-AFC4-6F175D3DCCD1}">
              <a14:hiddenFill xmlns:a14="http://schemas.microsoft.com/office/drawing/2010/main">
                <a:solidFill>
                  <a:srgbClr val="FFFFFF"/>
                </a:solidFill>
              </a14:hiddenFill>
            </a:ext>
          </a:extLst>
        </p:spPr>
      </p:pic>
      <p:pic>
        <p:nvPicPr>
          <p:cNvPr id="40963" name="Picture 3" descr="C:\Users\rneil\Desktop\AA EMS IMPROVEMENT PHOTOS\Unmapped Creek reporting\100_27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8984" y="558999"/>
            <a:ext cx="3347260" cy="4320302"/>
          </a:xfrm>
          <a:prstGeom prst="rect">
            <a:avLst/>
          </a:prstGeom>
          <a:noFill/>
          <a:effectLst>
            <a:softEdge rad="4826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97171" y="4568136"/>
            <a:ext cx="4315934" cy="2893100"/>
          </a:xfrm>
          <a:prstGeom prst="rect">
            <a:avLst/>
          </a:prstGeom>
          <a:noFill/>
        </p:spPr>
        <p:txBody>
          <a:bodyPr wrap="square" rtlCol="0">
            <a:spAutoFit/>
          </a:bodyPr>
          <a:lstStyle/>
          <a:p>
            <a:pPr>
              <a:buNone/>
            </a:pPr>
            <a:r>
              <a:rPr lang="en-CA" sz="2000" b="1" u="sng" dirty="0">
                <a:solidFill>
                  <a:srgbClr val="FF0000"/>
                </a:solidFill>
              </a:rPr>
              <a:t>Permanent Creeks (WS01 AOC)</a:t>
            </a:r>
          </a:p>
          <a:p>
            <a:pPr marL="342900" indent="-342900">
              <a:spcBef>
                <a:spcPts val="0"/>
              </a:spcBef>
            </a:pPr>
            <a:r>
              <a:rPr lang="en-CA" sz="1800" b="1" u="sng" dirty="0"/>
              <a:t>ALWAYS</a:t>
            </a:r>
            <a:r>
              <a:rPr lang="en-CA" sz="1800" dirty="0"/>
              <a:t> nothing growing in streambed</a:t>
            </a:r>
          </a:p>
          <a:p>
            <a:pPr marL="342900" indent="-342900">
              <a:spcBef>
                <a:spcPts val="0"/>
              </a:spcBef>
            </a:pPr>
            <a:r>
              <a:rPr lang="en-CA" sz="1800" dirty="0"/>
              <a:t>Streambed usually shows rock or washed coarse sand</a:t>
            </a:r>
          </a:p>
          <a:p>
            <a:pPr marL="342900" indent="-342900">
              <a:spcBef>
                <a:spcPts val="0"/>
              </a:spcBef>
            </a:pPr>
            <a:r>
              <a:rPr lang="en-CA" sz="1800" dirty="0"/>
              <a:t>Usually a well defined channel</a:t>
            </a:r>
          </a:p>
          <a:p>
            <a:pPr marL="342900" indent="-342900">
              <a:spcBef>
                <a:spcPts val="0"/>
              </a:spcBef>
            </a:pPr>
            <a:r>
              <a:rPr lang="en-CA" sz="1800" dirty="0"/>
              <a:t>Usually year round flow</a:t>
            </a:r>
          </a:p>
          <a:p>
            <a:pPr marL="342900" indent="-342900">
              <a:spcBef>
                <a:spcPts val="0"/>
              </a:spcBef>
            </a:pPr>
            <a:r>
              <a:rPr lang="en-CA" sz="1800" dirty="0"/>
              <a:t>Beaver dams a good indicator</a:t>
            </a:r>
          </a:p>
          <a:p>
            <a:pPr marL="342900" indent="-342900">
              <a:spcBef>
                <a:spcPts val="0"/>
              </a:spcBef>
            </a:pPr>
            <a:r>
              <a:rPr lang="en-CA" sz="1800" dirty="0"/>
              <a:t>Can be narrow – don’t be deceived by size</a:t>
            </a:r>
          </a:p>
          <a:p>
            <a:pPr marL="342900" indent="-342900">
              <a:spcBef>
                <a:spcPts val="0"/>
              </a:spcBef>
            </a:pPr>
            <a:r>
              <a:rPr lang="en-CA" sz="1800" dirty="0"/>
              <a:t>Usually linked with </a:t>
            </a:r>
            <a:r>
              <a:rPr lang="en-CA" sz="1800" dirty="0" err="1"/>
              <a:t>topo</a:t>
            </a:r>
            <a:r>
              <a:rPr lang="en-CA" sz="1800" dirty="0"/>
              <a:t> lines</a:t>
            </a:r>
          </a:p>
        </p:txBody>
      </p:sp>
      <p:sp>
        <p:nvSpPr>
          <p:cNvPr id="9" name="TextBox 8"/>
          <p:cNvSpPr txBox="1"/>
          <p:nvPr/>
        </p:nvSpPr>
        <p:spPr>
          <a:xfrm>
            <a:off x="5593612" y="4568136"/>
            <a:ext cx="4464788" cy="3170099"/>
          </a:xfrm>
          <a:prstGeom prst="rect">
            <a:avLst/>
          </a:prstGeom>
          <a:noFill/>
        </p:spPr>
        <p:txBody>
          <a:bodyPr wrap="square" rtlCol="0">
            <a:spAutoFit/>
          </a:bodyPr>
          <a:lstStyle/>
          <a:p>
            <a:pPr>
              <a:buNone/>
            </a:pPr>
            <a:r>
              <a:rPr lang="en-CA" sz="2000" b="1" u="sng" dirty="0">
                <a:solidFill>
                  <a:srgbClr val="FF0000"/>
                </a:solidFill>
              </a:rPr>
              <a:t>Intermittent Creeks (WS02 AOC)</a:t>
            </a:r>
          </a:p>
          <a:p>
            <a:pPr marL="342900" indent="-342900">
              <a:spcBef>
                <a:spcPts val="0"/>
              </a:spcBef>
            </a:pPr>
            <a:r>
              <a:rPr lang="en-CA" sz="1800" b="1" u="sng" dirty="0"/>
              <a:t>ALWAYS</a:t>
            </a:r>
            <a:r>
              <a:rPr lang="en-CA" sz="1800" dirty="0"/>
              <a:t> something growing in streambed somewhere</a:t>
            </a:r>
          </a:p>
          <a:p>
            <a:pPr marL="342900" indent="-342900">
              <a:spcBef>
                <a:spcPts val="0"/>
              </a:spcBef>
            </a:pPr>
            <a:r>
              <a:rPr lang="en-CA" sz="1800" dirty="0"/>
              <a:t>Streambed is usually dark organic, leaf pack,  green shoots growing                                                                                                 </a:t>
            </a:r>
          </a:p>
          <a:p>
            <a:pPr marL="342900" indent="-342900">
              <a:spcBef>
                <a:spcPts val="0"/>
              </a:spcBef>
            </a:pPr>
            <a:r>
              <a:rPr lang="en-CA" sz="1800" dirty="0"/>
              <a:t>Inconsistent or no channel</a:t>
            </a:r>
          </a:p>
          <a:p>
            <a:pPr marL="342900" indent="-342900">
              <a:spcBef>
                <a:spcPts val="0"/>
              </a:spcBef>
            </a:pPr>
            <a:r>
              <a:rPr lang="en-CA" sz="1800" dirty="0"/>
              <a:t>Shorter in length, can disappear and reappear with togography</a:t>
            </a:r>
          </a:p>
          <a:p>
            <a:pPr marL="342900" indent="-342900">
              <a:spcBef>
                <a:spcPts val="0"/>
              </a:spcBef>
            </a:pPr>
            <a:r>
              <a:rPr lang="en-CA" sz="1800" dirty="0"/>
              <a:t>Usually carry water in spring, early summer, and after rainfalls</a:t>
            </a:r>
          </a:p>
          <a:p>
            <a:pPr marL="342900" indent="-342900">
              <a:spcBef>
                <a:spcPts val="0"/>
              </a:spcBef>
            </a:pPr>
            <a:r>
              <a:rPr lang="en-CA" sz="1800" dirty="0"/>
              <a:t>Not usually linked to </a:t>
            </a:r>
            <a:r>
              <a:rPr lang="en-CA" sz="1800" dirty="0" err="1"/>
              <a:t>topo</a:t>
            </a:r>
            <a:r>
              <a:rPr lang="en-CA" sz="1800" dirty="0"/>
              <a:t> lines</a:t>
            </a:r>
          </a:p>
        </p:txBody>
      </p:sp>
      <p:sp>
        <p:nvSpPr>
          <p:cNvPr id="10" name="Rectangle 2"/>
          <p:cNvSpPr>
            <a:spLocks noGrp="1" noChangeArrowheads="1"/>
          </p:cNvSpPr>
          <p:nvPr>
            <p:ph type="title"/>
          </p:nvPr>
        </p:nvSpPr>
        <p:spPr>
          <a:xfrm>
            <a:off x="1425575" y="0"/>
            <a:ext cx="7962900" cy="914400"/>
          </a:xfrm>
        </p:spPr>
        <p:txBody>
          <a:bodyPr/>
          <a:lstStyle/>
          <a:p>
            <a:pPr defTabSz="914400" eaLnBrk="1" hangingPunct="1">
              <a:defRPr/>
            </a:pPr>
            <a:r>
              <a:rPr lang="en-US" dirty="0">
                <a:solidFill>
                  <a:srgbClr val="0000FF"/>
                </a:solidFill>
              </a:rPr>
              <a:t>Classifying Unmapped Creeks</a:t>
            </a:r>
            <a:endParaRPr lang="en-US" dirty="0"/>
          </a:p>
        </p:txBody>
      </p:sp>
    </p:spTree>
    <p:extLst>
      <p:ext uri="{BB962C8B-B14F-4D97-AF65-F5344CB8AC3E}">
        <p14:creationId xmlns:p14="http://schemas.microsoft.com/office/powerpoint/2010/main" val="4070047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1425575" y="0"/>
            <a:ext cx="7962900" cy="914400"/>
          </a:xfrm>
        </p:spPr>
        <p:txBody>
          <a:bodyPr/>
          <a:lstStyle/>
          <a:p>
            <a:pPr defTabSz="914400" eaLnBrk="1" hangingPunct="1">
              <a:defRPr/>
            </a:pPr>
            <a:r>
              <a:rPr lang="en-US" dirty="0">
                <a:solidFill>
                  <a:srgbClr val="0000FF"/>
                </a:solidFill>
              </a:rPr>
              <a:t>Unmapped Creeks</a:t>
            </a:r>
            <a:endParaRPr lang="en-US" dirty="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6866" name="Picture 2" descr="C:\Users\rneil\Desktop\AA EMS IMPROVEMENT PHOTOS\AAA Finished Slides\before and after implications of missing INT creek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0184957"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260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1650" y="3810000"/>
            <a:ext cx="7467600" cy="3886200"/>
          </a:xfrm>
          <a:prstGeom prst="rect">
            <a:avLst/>
          </a:prstGeom>
        </p:spPr>
      </p:pic>
      <p:sp>
        <p:nvSpPr>
          <p:cNvPr id="2" name="Title 1"/>
          <p:cNvSpPr>
            <a:spLocks noGrp="1"/>
          </p:cNvSpPr>
          <p:nvPr>
            <p:ph type="title"/>
          </p:nvPr>
        </p:nvSpPr>
        <p:spPr/>
        <p:txBody>
          <a:bodyPr/>
          <a:lstStyle/>
          <a:p>
            <a:r>
              <a:rPr lang="en-US" dirty="0"/>
              <a:t>What is SFM Certification?</a:t>
            </a:r>
          </a:p>
        </p:txBody>
      </p:sp>
      <p:sp>
        <p:nvSpPr>
          <p:cNvPr id="3" name="Content Placeholder 2"/>
          <p:cNvSpPr>
            <a:spLocks noGrp="1"/>
          </p:cNvSpPr>
          <p:nvPr>
            <p:ph idx="1"/>
          </p:nvPr>
        </p:nvSpPr>
        <p:spPr/>
        <p:txBody>
          <a:bodyPr/>
          <a:lstStyle/>
          <a:p>
            <a:r>
              <a:rPr lang="en-US" sz="2400" dirty="0"/>
              <a:t>Sustainable Forest Management (SFM) Certification is a tool to demonstrate to the public that an organization implements responsible forest management practices that consider environmental, social and  economic values that are third party audited.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2" name="Title 1"/>
          <p:cNvSpPr>
            <a:spLocks noGrp="1"/>
          </p:cNvSpPr>
          <p:nvPr>
            <p:ph type="title"/>
          </p:nvPr>
        </p:nvSpPr>
        <p:spPr/>
        <p:txBody>
          <a:bodyPr/>
          <a:lstStyle/>
          <a:p>
            <a:endParaRPr lang="en-CA"/>
          </a:p>
        </p:txBody>
      </p:sp>
      <p:pic>
        <p:nvPicPr>
          <p:cNvPr id="43010" name="Picture 2" descr="C:\Users\rneil\Desktop\AA EMS IMPROVEMENT PHOTOS\AAA Finished Slides\supervis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0058402" cy="777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207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a:xfrm>
            <a:off x="1371600" y="0"/>
            <a:ext cx="7962900" cy="1123950"/>
          </a:xfrm>
        </p:spPr>
        <p:txBody>
          <a:bodyPr/>
          <a:lstStyle/>
          <a:p>
            <a:pPr eaLnBrk="1" hangingPunct="1">
              <a:defRPr/>
            </a:pPr>
            <a:r>
              <a:rPr lang="en-US" dirty="0">
                <a:solidFill>
                  <a:srgbClr val="FF0000"/>
                </a:solidFill>
              </a:rPr>
              <a:t>Stop Work</a:t>
            </a:r>
            <a:endParaRPr lang="en-US" dirty="0"/>
          </a:p>
        </p:txBody>
      </p:sp>
      <p:sp>
        <p:nvSpPr>
          <p:cNvPr id="35843" name="Rectangle 3"/>
          <p:cNvSpPr>
            <a:spLocks noGrp="1" noChangeArrowheads="1"/>
          </p:cNvSpPr>
          <p:nvPr>
            <p:ph type="body" idx="1"/>
          </p:nvPr>
        </p:nvSpPr>
        <p:spPr>
          <a:xfrm>
            <a:off x="1425575" y="1295401"/>
            <a:ext cx="7962900" cy="5959475"/>
          </a:xfrm>
        </p:spPr>
        <p:txBody>
          <a:bodyPr/>
          <a:lstStyle/>
          <a:p>
            <a:pPr eaLnBrk="1" hangingPunct="1">
              <a:lnSpc>
                <a:spcPct val="80000"/>
              </a:lnSpc>
              <a:buFont typeface="Wingdings" pitchFamily="2" charset="2"/>
              <a:buNone/>
            </a:pPr>
            <a:r>
              <a:rPr lang="en-US" dirty="0">
                <a:solidFill>
                  <a:srgbClr val="339933"/>
                </a:solidFill>
              </a:rPr>
              <a:t>    Operations should </a:t>
            </a:r>
            <a:r>
              <a:rPr lang="en-US" dirty="0">
                <a:solidFill>
                  <a:srgbClr val="FF0000"/>
                </a:solidFill>
              </a:rPr>
              <a:t>STOP</a:t>
            </a:r>
            <a:r>
              <a:rPr lang="en-US" dirty="0">
                <a:solidFill>
                  <a:srgbClr val="339933"/>
                </a:solidFill>
              </a:rPr>
              <a:t> or relocate to another portion of the block and notify a Miisun representative when:</a:t>
            </a:r>
          </a:p>
          <a:p>
            <a:pPr eaLnBrk="1" hangingPunct="1">
              <a:lnSpc>
                <a:spcPct val="80000"/>
              </a:lnSpc>
              <a:buFont typeface="Wingdings" pitchFamily="2" charset="2"/>
              <a:buNone/>
            </a:pPr>
            <a:endParaRPr lang="en-US" dirty="0">
              <a:solidFill>
                <a:srgbClr val="339933"/>
              </a:solidFill>
            </a:endParaRPr>
          </a:p>
          <a:p>
            <a:pPr eaLnBrk="1" hangingPunct="1">
              <a:lnSpc>
                <a:spcPct val="80000"/>
              </a:lnSpc>
              <a:buFont typeface="Symbol" pitchFamily="18" charset="2"/>
              <a:buChar char="·"/>
            </a:pPr>
            <a:r>
              <a:rPr lang="en-US" sz="2800" dirty="0">
                <a:solidFill>
                  <a:srgbClr val="FF3300"/>
                </a:solidFill>
              </a:rPr>
              <a:t>It’s Unsafe</a:t>
            </a:r>
            <a:r>
              <a:rPr lang="en-US" sz="2800" dirty="0"/>
              <a:t> to do the job.</a:t>
            </a:r>
          </a:p>
          <a:p>
            <a:pPr eaLnBrk="1" hangingPunct="1">
              <a:lnSpc>
                <a:spcPct val="80000"/>
              </a:lnSpc>
              <a:buFont typeface="Symbol" pitchFamily="18" charset="2"/>
              <a:buChar char="·"/>
            </a:pPr>
            <a:r>
              <a:rPr lang="en-US" sz="2800" dirty="0">
                <a:solidFill>
                  <a:srgbClr val="FF3300"/>
                </a:solidFill>
              </a:rPr>
              <a:t>Extreme fire weather indices</a:t>
            </a:r>
            <a:r>
              <a:rPr lang="en-US" sz="2800" dirty="0"/>
              <a:t> are present (Fire Mods)</a:t>
            </a:r>
          </a:p>
          <a:p>
            <a:pPr eaLnBrk="1" hangingPunct="1">
              <a:lnSpc>
                <a:spcPct val="80000"/>
              </a:lnSpc>
              <a:buFont typeface="Symbol" pitchFamily="18" charset="2"/>
              <a:buChar char="·"/>
            </a:pPr>
            <a:r>
              <a:rPr lang="en-US" sz="2800" dirty="0">
                <a:solidFill>
                  <a:srgbClr val="FF0000"/>
                </a:solidFill>
              </a:rPr>
              <a:t>A sensitive site is found </a:t>
            </a:r>
            <a:r>
              <a:rPr lang="en-US" sz="2800" dirty="0"/>
              <a:t>(cultural heritage site, stick nest, den, species at risk, unmapped creek, </a:t>
            </a:r>
            <a:r>
              <a:rPr lang="en-US" sz="2800" dirty="0" err="1"/>
              <a:t>etc</a:t>
            </a:r>
            <a:r>
              <a:rPr lang="en-US" sz="2800" dirty="0"/>
              <a:t>) that was not identified in the approved plan or Pre-work.</a:t>
            </a:r>
          </a:p>
          <a:p>
            <a:pPr eaLnBrk="1" hangingPunct="1">
              <a:lnSpc>
                <a:spcPct val="80000"/>
              </a:lnSpc>
              <a:buFont typeface="Symbol" pitchFamily="18" charset="2"/>
              <a:buChar char="·"/>
            </a:pPr>
            <a:r>
              <a:rPr lang="en-US" sz="2800" dirty="0">
                <a:solidFill>
                  <a:srgbClr val="FF0000"/>
                </a:solidFill>
              </a:rPr>
              <a:t>Operations are</a:t>
            </a:r>
            <a:r>
              <a:rPr lang="en-US" sz="2800" dirty="0"/>
              <a:t> </a:t>
            </a:r>
            <a:r>
              <a:rPr lang="en-US" sz="2800" dirty="0">
                <a:solidFill>
                  <a:srgbClr val="FF3300"/>
                </a:solidFill>
              </a:rPr>
              <a:t>not in compliance</a:t>
            </a:r>
            <a:r>
              <a:rPr lang="en-US" sz="2800" dirty="0"/>
              <a:t> with approved plans, acts, regulations. </a:t>
            </a:r>
          </a:p>
          <a:p>
            <a:pPr eaLnBrk="1" hangingPunct="1">
              <a:lnSpc>
                <a:spcPct val="80000"/>
              </a:lnSpc>
              <a:buFont typeface="Symbol" pitchFamily="18" charset="2"/>
              <a:buChar char="·"/>
            </a:pPr>
            <a:r>
              <a:rPr lang="en-US" sz="2800" dirty="0">
                <a:solidFill>
                  <a:srgbClr val="FF3300"/>
                </a:solidFill>
              </a:rPr>
              <a:t>Operators unsure of their location</a:t>
            </a:r>
            <a:r>
              <a:rPr lang="en-US" sz="2800" dirty="0"/>
              <a:t> or other instructions</a:t>
            </a:r>
          </a:p>
          <a:p>
            <a:pPr eaLnBrk="1" hangingPunct="1">
              <a:lnSpc>
                <a:spcPct val="80000"/>
              </a:lnSpc>
              <a:buFont typeface="Symbol" pitchFamily="18" charset="2"/>
              <a:buChar char="·"/>
            </a:pPr>
            <a:r>
              <a:rPr lang="en-US" sz="2800" dirty="0"/>
              <a:t>Following a recent </a:t>
            </a:r>
            <a:r>
              <a:rPr lang="en-US" sz="2800" dirty="0">
                <a:solidFill>
                  <a:srgbClr val="FF0000"/>
                </a:solidFill>
              </a:rPr>
              <a:t>heavy rainfall </a:t>
            </a:r>
            <a:r>
              <a:rPr lang="en-US" sz="2800" dirty="0"/>
              <a:t>event…  </a:t>
            </a:r>
            <a:r>
              <a:rPr lang="en-US" sz="2800" u="sng" dirty="0"/>
              <a:t>WHY?</a:t>
            </a:r>
            <a:endParaRPr lang="en-US" sz="2800" u="sng" dirty="0">
              <a:solidFill>
                <a:schemeClr val="bg2"/>
              </a:solidFill>
            </a:endParaRPr>
          </a:p>
          <a:p>
            <a:pPr algn="ctr" eaLnBrk="1" hangingPunct="1">
              <a:lnSpc>
                <a:spcPct val="80000"/>
              </a:lnSpc>
              <a:buFont typeface="Wingdings" pitchFamily="2" charset="2"/>
              <a:buNone/>
            </a:pPr>
            <a:endParaRPr lang="en-US" sz="2800" dirty="0">
              <a:solidFill>
                <a:schemeClr val="bg2"/>
              </a:solidFill>
            </a:endParaRPr>
          </a:p>
          <a:p>
            <a:pPr algn="ctr" eaLnBrk="1" hangingPunct="1">
              <a:lnSpc>
                <a:spcPct val="80000"/>
              </a:lnSpc>
              <a:buFont typeface="Wingdings" pitchFamily="2" charset="2"/>
              <a:buNone/>
            </a:pPr>
            <a:r>
              <a:rPr lang="en-US" sz="2800" dirty="0"/>
              <a:t>	</a:t>
            </a:r>
          </a:p>
          <a:p>
            <a:pPr eaLnBrk="1" hangingPunct="1">
              <a:lnSpc>
                <a:spcPct val="80000"/>
              </a:lnSpc>
            </a:pPr>
            <a:endParaRPr lang="en-US" dirty="0"/>
          </a:p>
        </p:txBody>
      </p:sp>
      <p:pic>
        <p:nvPicPr>
          <p:cNvPr id="35844" name="Picture 4"/>
          <p:cNvPicPr>
            <a:picLocks noChangeAspect="1" noChangeArrowheads="1"/>
          </p:cNvPicPr>
          <p:nvPr/>
        </p:nvPicPr>
        <p:blipFill>
          <a:blip r:embed="rId2" cstate="print"/>
          <a:srcRect/>
          <a:stretch>
            <a:fillRect/>
          </a:stretch>
        </p:blipFill>
        <p:spPr bwMode="auto">
          <a:xfrm>
            <a:off x="6705602" y="152400"/>
            <a:ext cx="771524" cy="923925"/>
          </a:xfrm>
          <a:prstGeom prst="rect">
            <a:avLst/>
          </a:prstGeom>
          <a:noFill/>
          <a:ln w="9525">
            <a:noFill/>
            <a:miter lim="800000"/>
            <a:headEnd/>
            <a:tailEnd/>
          </a:ln>
        </p:spPr>
      </p:pic>
      <p:pic>
        <p:nvPicPr>
          <p:cNvPr id="35845" name="Picture 5"/>
          <p:cNvPicPr>
            <a:picLocks noChangeAspect="1" noChangeArrowheads="1"/>
          </p:cNvPicPr>
          <p:nvPr/>
        </p:nvPicPr>
        <p:blipFill>
          <a:blip r:embed="rId2" cstate="print"/>
          <a:srcRect/>
          <a:stretch>
            <a:fillRect/>
          </a:stretch>
        </p:blipFill>
        <p:spPr bwMode="auto">
          <a:xfrm>
            <a:off x="3124201" y="152400"/>
            <a:ext cx="771524" cy="923925"/>
          </a:xfrm>
          <a:prstGeom prst="rect">
            <a:avLst/>
          </a:prstGeom>
          <a:noFill/>
          <a:ln w="9525">
            <a:noFill/>
            <a:miter lim="800000"/>
            <a:headEnd/>
            <a:tailEnd/>
          </a:ln>
        </p:spPr>
      </p:pic>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8770" name="Rectangle 2"/>
          <p:cNvSpPr>
            <a:spLocks noGrp="1" noChangeArrowheads="1"/>
          </p:cNvSpPr>
          <p:nvPr>
            <p:ph type="title"/>
          </p:nvPr>
        </p:nvSpPr>
        <p:spPr>
          <a:xfrm>
            <a:off x="1089025" y="173039"/>
            <a:ext cx="8718550" cy="776287"/>
          </a:xfrm>
        </p:spPr>
        <p:txBody>
          <a:bodyPr/>
          <a:lstStyle/>
          <a:p>
            <a:pPr eaLnBrk="1" hangingPunct="1">
              <a:defRPr/>
            </a:pPr>
            <a:r>
              <a:rPr lang="en-US" dirty="0">
                <a:solidFill>
                  <a:srgbClr val="FF3300"/>
                </a:solidFill>
              </a:rPr>
              <a:t>Emergency Preparedness for Fires</a:t>
            </a:r>
            <a:endParaRPr lang="en-US" dirty="0"/>
          </a:p>
        </p:txBody>
      </p:sp>
      <p:sp>
        <p:nvSpPr>
          <p:cNvPr id="36867" name="Rectangle 3"/>
          <p:cNvSpPr>
            <a:spLocks noGrp="1" noChangeArrowheads="1"/>
          </p:cNvSpPr>
          <p:nvPr>
            <p:ph type="body" idx="1"/>
          </p:nvPr>
        </p:nvSpPr>
        <p:spPr>
          <a:xfrm>
            <a:off x="1425575" y="1209675"/>
            <a:ext cx="7124700" cy="6216650"/>
          </a:xfrm>
        </p:spPr>
        <p:txBody>
          <a:bodyPr/>
          <a:lstStyle/>
          <a:p>
            <a:pPr eaLnBrk="1" hangingPunct="1">
              <a:lnSpc>
                <a:spcPct val="80000"/>
              </a:lnSpc>
            </a:pPr>
            <a:r>
              <a:rPr lang="en-US" sz="2800" dirty="0"/>
              <a:t>If safe - attempt to contain fire</a:t>
            </a:r>
          </a:p>
          <a:p>
            <a:pPr eaLnBrk="1" hangingPunct="1">
              <a:lnSpc>
                <a:spcPct val="80000"/>
              </a:lnSpc>
            </a:pPr>
            <a:r>
              <a:rPr lang="en-US" sz="2800" dirty="0"/>
              <a:t>Report fire to supervisor / Miisun</a:t>
            </a:r>
          </a:p>
          <a:p>
            <a:pPr eaLnBrk="1" hangingPunct="1">
              <a:lnSpc>
                <a:spcPct val="80000"/>
              </a:lnSpc>
            </a:pPr>
            <a:r>
              <a:rPr lang="en-US" sz="2800" dirty="0"/>
              <a:t>If unable to contact anyone report to MNR</a:t>
            </a:r>
          </a:p>
          <a:p>
            <a:pPr eaLnBrk="1" hangingPunct="1">
              <a:lnSpc>
                <a:spcPct val="80000"/>
              </a:lnSpc>
            </a:pPr>
            <a:r>
              <a:rPr lang="en-US" sz="2800" dirty="0"/>
              <a:t>Stay with fire until relieved</a:t>
            </a:r>
          </a:p>
          <a:p>
            <a:pPr eaLnBrk="1" hangingPunct="1">
              <a:lnSpc>
                <a:spcPct val="80000"/>
              </a:lnSpc>
            </a:pPr>
            <a:r>
              <a:rPr lang="en-US" sz="2800" dirty="0"/>
              <a:t>Have fire equipment on site and in functional condition (Check daily - water packs full and sufficient tools)</a:t>
            </a:r>
          </a:p>
          <a:p>
            <a:pPr eaLnBrk="1" hangingPunct="1">
              <a:lnSpc>
                <a:spcPct val="80000"/>
              </a:lnSpc>
            </a:pPr>
            <a:r>
              <a:rPr lang="en-US" sz="2800" dirty="0"/>
              <a:t>Know where the main fire cache and equipment is kept on a daily basis.</a:t>
            </a:r>
          </a:p>
          <a:p>
            <a:pPr eaLnBrk="1" hangingPunct="1">
              <a:lnSpc>
                <a:spcPct val="80000"/>
              </a:lnSpc>
            </a:pPr>
            <a:r>
              <a:rPr lang="en-US" sz="2800" dirty="0"/>
              <a:t>Know the emergency evacuation plan for the block?</a:t>
            </a:r>
          </a:p>
          <a:p>
            <a:pPr eaLnBrk="1" hangingPunct="1">
              <a:lnSpc>
                <a:spcPct val="80000"/>
              </a:lnSpc>
            </a:pPr>
            <a:r>
              <a:rPr lang="en-US" sz="2800" dirty="0"/>
              <a:t>Participate in forest fire refresher training SP-102</a:t>
            </a:r>
          </a:p>
          <a:p>
            <a:pPr eaLnBrk="1" hangingPunct="1">
              <a:lnSpc>
                <a:spcPct val="80000"/>
              </a:lnSpc>
            </a:pPr>
            <a:r>
              <a:rPr lang="en-US" sz="2800" dirty="0"/>
              <a:t>Know /”Own” the Fire Mods System – </a:t>
            </a:r>
            <a:r>
              <a:rPr lang="en-US" sz="2800" b="1" dirty="0"/>
              <a:t>everyone in an operation should know who owns this for the business – it can’t be half managed</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2625" y="914400"/>
            <a:ext cx="3025775" cy="2017598"/>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7026" name="Rectangle 2"/>
          <p:cNvSpPr>
            <a:spLocks noGrp="1" noChangeArrowheads="1"/>
          </p:cNvSpPr>
          <p:nvPr>
            <p:ph type="ctrTitle" idx="4294967295"/>
          </p:nvPr>
        </p:nvSpPr>
        <p:spPr>
          <a:xfrm>
            <a:off x="1592264" y="1381125"/>
            <a:ext cx="7712075" cy="1295400"/>
          </a:xfrm>
        </p:spPr>
        <p:txBody>
          <a:bodyPr/>
          <a:lstStyle/>
          <a:p>
            <a:pPr eaLnBrk="1" hangingPunct="1">
              <a:defRPr/>
            </a:pPr>
            <a:r>
              <a:rPr lang="en-GB" dirty="0"/>
              <a:t>Fuel Storage and Transportation – where is this from? What is wrong with it?</a:t>
            </a:r>
          </a:p>
        </p:txBody>
      </p:sp>
      <p:pic>
        <p:nvPicPr>
          <p:cNvPr id="37892" name="Picture 4" descr="fuel filling tank"/>
          <p:cNvPicPr>
            <a:picLocks noChangeAspect="1" noChangeArrowheads="1"/>
          </p:cNvPicPr>
          <p:nvPr/>
        </p:nvPicPr>
        <p:blipFill>
          <a:blip r:embed="rId3" cstate="print"/>
          <a:srcRect/>
          <a:stretch>
            <a:fillRect/>
          </a:stretch>
        </p:blipFill>
        <p:spPr bwMode="auto">
          <a:xfrm>
            <a:off x="1591407" y="3315494"/>
            <a:ext cx="7292975" cy="3560762"/>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xfrm>
            <a:off x="1425576" y="1381126"/>
            <a:ext cx="8297863" cy="5268913"/>
          </a:xfrm>
        </p:spPr>
        <p:txBody>
          <a:bodyPr/>
          <a:lstStyle/>
          <a:p>
            <a:pPr eaLnBrk="1" hangingPunct="1"/>
            <a:r>
              <a:rPr lang="en-US" sz="3200" dirty="0"/>
              <a:t>Ensure area is               .</a:t>
            </a:r>
          </a:p>
          <a:p>
            <a:pPr eaLnBrk="1" hangingPunct="1">
              <a:lnSpc>
                <a:spcPct val="75000"/>
              </a:lnSpc>
              <a:buFont typeface="Wingdings" pitchFamily="2" charset="2"/>
              <a:buNone/>
            </a:pPr>
            <a:endParaRPr lang="en-US" sz="3200" dirty="0"/>
          </a:p>
          <a:p>
            <a:pPr eaLnBrk="1" hangingPunct="1"/>
            <a:r>
              <a:rPr lang="en-US" sz="3200" dirty="0"/>
              <a:t>            the source of damage.</a:t>
            </a:r>
          </a:p>
          <a:p>
            <a:pPr eaLnBrk="1" hangingPunct="1">
              <a:lnSpc>
                <a:spcPct val="75000"/>
              </a:lnSpc>
              <a:buFont typeface="Wingdings" pitchFamily="2" charset="2"/>
              <a:buNone/>
            </a:pPr>
            <a:endParaRPr lang="en-US" sz="3200" dirty="0"/>
          </a:p>
          <a:p>
            <a:pPr eaLnBrk="1" hangingPunct="1">
              <a:lnSpc>
                <a:spcPct val="50000"/>
              </a:lnSpc>
              <a:spcBef>
                <a:spcPct val="0"/>
              </a:spcBef>
              <a:buFont typeface="Wingdings" pitchFamily="2" charset="2"/>
              <a:buNone/>
            </a:pPr>
            <a:endParaRPr lang="en-US" sz="3200" dirty="0"/>
          </a:p>
          <a:p>
            <a:pPr eaLnBrk="1" hangingPunct="1">
              <a:lnSpc>
                <a:spcPct val="50000"/>
              </a:lnSpc>
              <a:spcBef>
                <a:spcPct val="0"/>
              </a:spcBef>
            </a:pPr>
            <a:r>
              <a:rPr lang="en-US" sz="3200" dirty="0"/>
              <a:t>                  damage using spill kit or dirt.</a:t>
            </a:r>
          </a:p>
          <a:p>
            <a:pPr eaLnBrk="1" hangingPunct="1">
              <a:lnSpc>
                <a:spcPct val="75000"/>
              </a:lnSpc>
              <a:spcBef>
                <a:spcPct val="0"/>
              </a:spcBef>
              <a:buFont typeface="Wingdings" pitchFamily="2" charset="2"/>
              <a:buNone/>
            </a:pPr>
            <a:endParaRPr lang="en-US" sz="3200" dirty="0"/>
          </a:p>
          <a:p>
            <a:pPr eaLnBrk="1" hangingPunct="1">
              <a:lnSpc>
                <a:spcPct val="50000"/>
              </a:lnSpc>
              <a:spcBef>
                <a:spcPct val="0"/>
              </a:spcBef>
              <a:buFont typeface="Wingdings" pitchFamily="2" charset="2"/>
              <a:buNone/>
            </a:pPr>
            <a:endParaRPr lang="en-US" sz="3200" dirty="0"/>
          </a:p>
          <a:p>
            <a:pPr eaLnBrk="1" hangingPunct="1"/>
            <a:r>
              <a:rPr lang="en-US" sz="3200" dirty="0"/>
              <a:t>                damage to your supervisor.</a:t>
            </a:r>
          </a:p>
          <a:p>
            <a:pPr eaLnBrk="1" hangingPunct="1">
              <a:lnSpc>
                <a:spcPct val="75000"/>
              </a:lnSpc>
            </a:pPr>
            <a:endParaRPr lang="en-US" sz="3200" dirty="0"/>
          </a:p>
          <a:p>
            <a:pPr eaLnBrk="1" hangingPunct="1"/>
            <a:r>
              <a:rPr lang="en-US" sz="3200" dirty="0"/>
              <a:t>                                             according to the directions of your supervisor.</a:t>
            </a:r>
          </a:p>
          <a:p>
            <a:pPr eaLnBrk="1" hangingPunct="1">
              <a:buFont typeface="Wingdings" pitchFamily="2" charset="2"/>
              <a:buNone/>
            </a:pPr>
            <a:endParaRPr lang="en-US" dirty="0"/>
          </a:p>
        </p:txBody>
      </p:sp>
      <p:sp>
        <p:nvSpPr>
          <p:cNvPr id="930819" name="Rectangle 3"/>
          <p:cNvSpPr>
            <a:spLocks noGrp="1" noChangeArrowheads="1"/>
          </p:cNvSpPr>
          <p:nvPr>
            <p:ph type="title"/>
          </p:nvPr>
        </p:nvSpPr>
        <p:spPr>
          <a:xfrm>
            <a:off x="1623237" y="381000"/>
            <a:ext cx="6994526" cy="690562"/>
          </a:xfrm>
        </p:spPr>
        <p:txBody>
          <a:bodyPr/>
          <a:lstStyle/>
          <a:p>
            <a:pPr eaLnBrk="1" hangingPunct="1">
              <a:defRPr/>
            </a:pPr>
            <a:r>
              <a:rPr lang="en-US" sz="3300" dirty="0">
                <a:solidFill>
                  <a:srgbClr val="FF3300"/>
                </a:solidFill>
              </a:rPr>
              <a:t>Emergency Preparedness for Spills</a:t>
            </a:r>
            <a:endParaRPr lang="en-US" sz="3300" dirty="0">
              <a:solidFill>
                <a:srgbClr val="003200"/>
              </a:solidFill>
            </a:endParaRPr>
          </a:p>
        </p:txBody>
      </p:sp>
      <p:sp>
        <p:nvSpPr>
          <p:cNvPr id="38916" name="WordArt 4"/>
          <p:cNvSpPr>
            <a:spLocks noChangeArrowheads="1" noChangeShapeType="1" noTextEdit="1"/>
          </p:cNvSpPr>
          <p:nvPr/>
        </p:nvSpPr>
        <p:spPr bwMode="auto">
          <a:xfrm>
            <a:off x="4114801" y="1447800"/>
            <a:ext cx="963613" cy="485775"/>
          </a:xfrm>
          <a:prstGeom prst="rect">
            <a:avLst/>
          </a:prstGeom>
        </p:spPr>
        <p:txBody>
          <a:bodyPr wrap="none" fromWordArt="1">
            <a:prstTxWarp prst="textPlain">
              <a:avLst>
                <a:gd name="adj" fmla="val 50000"/>
              </a:avLst>
            </a:prstTxWarp>
          </a:bodyPr>
          <a:lstStyle/>
          <a:p>
            <a:pPr algn="ctr">
              <a:buNone/>
            </a:pPr>
            <a:r>
              <a:rPr lang="en-US" sz="2400" kern="10" dirty="0">
                <a:ln w="12700">
                  <a:solidFill>
                    <a:srgbClr val="FF0000"/>
                  </a:solidFill>
                  <a:round/>
                  <a:headEnd/>
                  <a:tailEnd/>
                </a:ln>
                <a:solidFill>
                  <a:srgbClr val="FF0000">
                    <a:alpha val="50195"/>
                  </a:srgbClr>
                </a:solidFill>
                <a:latin typeface="Arial Black"/>
              </a:rPr>
              <a:t>SAFE</a:t>
            </a:r>
          </a:p>
        </p:txBody>
      </p:sp>
      <p:sp>
        <p:nvSpPr>
          <p:cNvPr id="38917" name="WordArt 5"/>
          <p:cNvSpPr>
            <a:spLocks noChangeArrowheads="1" noChangeShapeType="1" noTextEdit="1"/>
          </p:cNvSpPr>
          <p:nvPr/>
        </p:nvSpPr>
        <p:spPr bwMode="auto">
          <a:xfrm>
            <a:off x="1828800" y="2514601"/>
            <a:ext cx="1004888" cy="485775"/>
          </a:xfrm>
          <a:prstGeom prst="rect">
            <a:avLst/>
          </a:prstGeom>
        </p:spPr>
        <p:txBody>
          <a:bodyPr wrap="none" fromWordArt="1">
            <a:prstTxWarp prst="textPlain">
              <a:avLst>
                <a:gd name="adj" fmla="val 50000"/>
              </a:avLst>
            </a:prstTxWarp>
          </a:bodyPr>
          <a:lstStyle/>
          <a:p>
            <a:pPr algn="ctr">
              <a:buNone/>
            </a:pPr>
            <a:r>
              <a:rPr lang="en-US" sz="2400" kern="10" dirty="0">
                <a:ln w="12700">
                  <a:solidFill>
                    <a:srgbClr val="FF0000"/>
                  </a:solidFill>
                  <a:round/>
                  <a:headEnd/>
                  <a:tailEnd/>
                </a:ln>
                <a:solidFill>
                  <a:srgbClr val="FF0000">
                    <a:alpha val="50195"/>
                  </a:srgbClr>
                </a:solidFill>
                <a:latin typeface="Arial Black"/>
              </a:rPr>
              <a:t>STOP</a:t>
            </a:r>
          </a:p>
        </p:txBody>
      </p:sp>
      <p:sp>
        <p:nvSpPr>
          <p:cNvPr id="38918" name="WordArt 6"/>
          <p:cNvSpPr>
            <a:spLocks noChangeArrowheads="1" noChangeShapeType="1" noTextEdit="1"/>
          </p:cNvSpPr>
          <p:nvPr/>
        </p:nvSpPr>
        <p:spPr bwMode="auto">
          <a:xfrm>
            <a:off x="1828801" y="3505201"/>
            <a:ext cx="1584325" cy="466725"/>
          </a:xfrm>
          <a:prstGeom prst="rect">
            <a:avLst/>
          </a:prstGeom>
        </p:spPr>
        <p:txBody>
          <a:bodyPr wrap="none" fromWordArt="1">
            <a:prstTxWarp prst="textPlain">
              <a:avLst>
                <a:gd name="adj" fmla="val 50000"/>
              </a:avLst>
            </a:prstTxWarp>
          </a:bodyPr>
          <a:lstStyle/>
          <a:p>
            <a:pPr algn="ctr">
              <a:buNone/>
            </a:pPr>
            <a:r>
              <a:rPr lang="en-US" sz="2400" kern="10" dirty="0">
                <a:ln w="12700">
                  <a:solidFill>
                    <a:srgbClr val="FF0000"/>
                  </a:solidFill>
                  <a:round/>
                  <a:headEnd/>
                  <a:tailEnd/>
                </a:ln>
                <a:solidFill>
                  <a:srgbClr val="FF0000">
                    <a:alpha val="50195"/>
                  </a:srgbClr>
                </a:solidFill>
                <a:latin typeface="Arial Black"/>
              </a:rPr>
              <a:t>CONTAIN</a:t>
            </a:r>
          </a:p>
        </p:txBody>
      </p:sp>
      <p:sp>
        <p:nvSpPr>
          <p:cNvPr id="38919" name="WordArt 7"/>
          <p:cNvSpPr>
            <a:spLocks noChangeArrowheads="1" noChangeShapeType="1" noTextEdit="1"/>
          </p:cNvSpPr>
          <p:nvPr/>
        </p:nvSpPr>
        <p:spPr bwMode="auto">
          <a:xfrm>
            <a:off x="1828801" y="4648200"/>
            <a:ext cx="1528763" cy="485775"/>
          </a:xfrm>
          <a:prstGeom prst="rect">
            <a:avLst/>
          </a:prstGeom>
        </p:spPr>
        <p:txBody>
          <a:bodyPr wrap="none" fromWordArt="1">
            <a:prstTxWarp prst="textPlain">
              <a:avLst>
                <a:gd name="adj" fmla="val 50000"/>
              </a:avLst>
            </a:prstTxWarp>
          </a:bodyPr>
          <a:lstStyle/>
          <a:p>
            <a:pPr algn="ctr">
              <a:buNone/>
            </a:pPr>
            <a:r>
              <a:rPr lang="en-US" sz="2400" kern="10" dirty="0">
                <a:ln w="12700">
                  <a:solidFill>
                    <a:srgbClr val="FF0000"/>
                  </a:solidFill>
                  <a:round/>
                  <a:headEnd/>
                  <a:tailEnd/>
                </a:ln>
                <a:solidFill>
                  <a:srgbClr val="FF0000">
                    <a:alpha val="50195"/>
                  </a:srgbClr>
                </a:solidFill>
                <a:latin typeface="Arial Black"/>
              </a:rPr>
              <a:t>REPORT</a:t>
            </a:r>
          </a:p>
        </p:txBody>
      </p:sp>
      <p:sp>
        <p:nvSpPr>
          <p:cNvPr id="38920" name="WordArt 8"/>
          <p:cNvSpPr>
            <a:spLocks noChangeArrowheads="1" noChangeShapeType="1" noTextEdit="1"/>
          </p:cNvSpPr>
          <p:nvPr/>
        </p:nvSpPr>
        <p:spPr bwMode="auto">
          <a:xfrm>
            <a:off x="1752601" y="5715001"/>
            <a:ext cx="4179887" cy="485775"/>
          </a:xfrm>
          <a:prstGeom prst="rect">
            <a:avLst/>
          </a:prstGeom>
        </p:spPr>
        <p:txBody>
          <a:bodyPr wrap="none" fromWordArt="1">
            <a:prstTxWarp prst="textPlain">
              <a:avLst>
                <a:gd name="adj" fmla="val 50000"/>
              </a:avLst>
            </a:prstTxWarp>
          </a:bodyPr>
          <a:lstStyle/>
          <a:p>
            <a:pPr algn="ctr">
              <a:buNone/>
            </a:pPr>
            <a:r>
              <a:rPr lang="en-US" sz="2400" kern="10" dirty="0">
                <a:ln w="12700">
                  <a:solidFill>
                    <a:srgbClr val="FF0000"/>
                  </a:solidFill>
                  <a:round/>
                  <a:headEnd/>
                  <a:tailEnd/>
                </a:ln>
                <a:solidFill>
                  <a:srgbClr val="FF0000">
                    <a:alpha val="50195"/>
                  </a:srgbClr>
                </a:solidFill>
                <a:latin typeface="Arial Black"/>
              </a:rPr>
              <a:t>CLEAN-UP &amp;  DISPOSE</a:t>
            </a:r>
          </a:p>
        </p:txBody>
      </p:sp>
      <p:pic>
        <p:nvPicPr>
          <p:cNvPr id="38921" name="Picture 9" descr="April 6-06 fuel spill and R12 003"/>
          <p:cNvPicPr>
            <a:picLocks noChangeAspect="1" noChangeArrowheads="1"/>
          </p:cNvPicPr>
          <p:nvPr/>
        </p:nvPicPr>
        <p:blipFill>
          <a:blip r:embed="rId3" cstate="print"/>
          <a:srcRect/>
          <a:stretch>
            <a:fillRect/>
          </a:stretch>
        </p:blipFill>
        <p:spPr bwMode="auto">
          <a:xfrm>
            <a:off x="6705600" y="1219200"/>
            <a:ext cx="3048000" cy="1927470"/>
          </a:xfrm>
          <a:prstGeom prst="rect">
            <a:avLst/>
          </a:prstGeom>
          <a:noFill/>
          <a:ln w="9525">
            <a:noFill/>
            <a:miter lim="800000"/>
            <a:headEnd/>
            <a:tailEnd/>
          </a:ln>
          <a:effectLst>
            <a:softEdge rad="254000"/>
          </a:effectLst>
        </p:spPr>
      </p:pic>
      <p:sp>
        <p:nvSpPr>
          <p:cNvPr id="10" name="Rectangle 9"/>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1" name="Rectangle 10"/>
          <p:cNvSpPr/>
          <p:nvPr/>
        </p:nvSpPr>
        <p:spPr bwMode="auto">
          <a:xfrm>
            <a:off x="16002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2866" name="Rectangle 2"/>
          <p:cNvSpPr>
            <a:spLocks noGrp="1" noChangeArrowheads="1"/>
          </p:cNvSpPr>
          <p:nvPr>
            <p:ph type="title"/>
          </p:nvPr>
        </p:nvSpPr>
        <p:spPr>
          <a:xfrm>
            <a:off x="1447801" y="381000"/>
            <a:ext cx="7962900" cy="1123950"/>
          </a:xfrm>
        </p:spPr>
        <p:txBody>
          <a:bodyPr/>
          <a:lstStyle/>
          <a:p>
            <a:pPr eaLnBrk="1" hangingPunct="1">
              <a:defRPr/>
            </a:pPr>
            <a:r>
              <a:rPr lang="en-US" sz="3700" dirty="0">
                <a:solidFill>
                  <a:srgbClr val="FF3300"/>
                </a:solidFill>
              </a:rPr>
              <a:t>Reporting Spills</a:t>
            </a:r>
          </a:p>
        </p:txBody>
      </p:sp>
      <p:sp>
        <p:nvSpPr>
          <p:cNvPr id="39939" name="Rectangle 3"/>
          <p:cNvSpPr>
            <a:spLocks noGrp="1" noChangeArrowheads="1"/>
          </p:cNvSpPr>
          <p:nvPr>
            <p:ph type="body" idx="1"/>
          </p:nvPr>
        </p:nvSpPr>
        <p:spPr>
          <a:xfrm>
            <a:off x="1524000" y="1600200"/>
            <a:ext cx="8229600" cy="5354638"/>
          </a:xfrm>
        </p:spPr>
        <p:txBody>
          <a:bodyPr/>
          <a:lstStyle/>
          <a:p>
            <a:pPr eaLnBrk="1" hangingPunct="1"/>
            <a:r>
              <a:rPr lang="en-US" dirty="0"/>
              <a:t>Report all spills to your supervisor if :</a:t>
            </a:r>
          </a:p>
          <a:p>
            <a:pPr lvl="2" eaLnBrk="1" hangingPunct="1"/>
            <a:r>
              <a:rPr lang="en-US" dirty="0"/>
              <a:t> &gt; 25 liters on the ground</a:t>
            </a:r>
          </a:p>
          <a:p>
            <a:pPr lvl="2" eaLnBrk="1" hangingPunct="1"/>
            <a:r>
              <a:rPr lang="en-US" dirty="0"/>
              <a:t>1 </a:t>
            </a:r>
            <a:r>
              <a:rPr lang="en-US" dirty="0" err="1"/>
              <a:t>litre</a:t>
            </a:r>
            <a:r>
              <a:rPr lang="en-US" dirty="0"/>
              <a:t> in the water</a:t>
            </a:r>
          </a:p>
          <a:p>
            <a:pPr lvl="2" eaLnBrk="1" hangingPunct="1"/>
            <a:r>
              <a:rPr lang="en-US" b="1" dirty="0"/>
              <a:t>Reporting Limits </a:t>
            </a:r>
            <a:r>
              <a:rPr lang="en-US" dirty="0"/>
              <a:t>are on your EMS Reference Card</a:t>
            </a:r>
          </a:p>
          <a:p>
            <a:pPr lvl="2" eaLnBrk="1" hangingPunct="1"/>
            <a:endParaRPr lang="en-US" dirty="0"/>
          </a:p>
          <a:p>
            <a:pPr lvl="2" eaLnBrk="1" hangingPunct="1">
              <a:buFont typeface="Wingdings" pitchFamily="2" charset="2"/>
              <a:buNone/>
            </a:pPr>
            <a:endParaRPr lang="en-US" dirty="0"/>
          </a:p>
          <a:p>
            <a:pPr eaLnBrk="1" hangingPunct="1"/>
            <a:endParaRPr lang="en-US" dirty="0"/>
          </a:p>
        </p:txBody>
      </p:sp>
      <p:pic>
        <p:nvPicPr>
          <p:cNvPr id="39940" name="Picture 4" descr="rolledtruck"/>
          <p:cNvPicPr>
            <a:picLocks noChangeAspect="1" noChangeArrowheads="1"/>
          </p:cNvPicPr>
          <p:nvPr/>
        </p:nvPicPr>
        <p:blipFill>
          <a:blip r:embed="rId2" cstate="print"/>
          <a:srcRect/>
          <a:stretch>
            <a:fillRect/>
          </a:stretch>
        </p:blipFill>
        <p:spPr bwMode="auto">
          <a:xfrm>
            <a:off x="2362201" y="3962401"/>
            <a:ext cx="5913437" cy="3009423"/>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1524000" y="228601"/>
            <a:ext cx="7962900" cy="1143000"/>
          </a:xfrm>
        </p:spPr>
        <p:txBody>
          <a:bodyPr/>
          <a:lstStyle/>
          <a:p>
            <a:pPr defTabSz="914400" eaLnBrk="1" hangingPunct="1">
              <a:defRPr/>
            </a:pPr>
            <a:r>
              <a:rPr lang="en-US" dirty="0"/>
              <a:t>Fuel Storage: </a:t>
            </a:r>
            <a:r>
              <a:rPr lang="en-US" dirty="0">
                <a:solidFill>
                  <a:srgbClr val="FF0000"/>
                </a:solidFill>
              </a:rPr>
              <a:t>The Basics</a:t>
            </a:r>
          </a:p>
        </p:txBody>
      </p:sp>
      <p:sp>
        <p:nvSpPr>
          <p:cNvPr id="7172" name="Rectangle 3"/>
          <p:cNvSpPr>
            <a:spLocks noGrp="1" noChangeArrowheads="1"/>
          </p:cNvSpPr>
          <p:nvPr>
            <p:ph type="body" sz="half" idx="1"/>
          </p:nvPr>
        </p:nvSpPr>
        <p:spPr>
          <a:xfrm>
            <a:off x="1524000" y="1295400"/>
            <a:ext cx="4724400" cy="6096000"/>
          </a:xfrm>
        </p:spPr>
        <p:txBody>
          <a:bodyPr/>
          <a:lstStyle/>
          <a:p>
            <a:pPr marL="342900" indent="-342900" defTabSz="914400" eaLnBrk="1" hangingPunct="1"/>
            <a:r>
              <a:rPr lang="en-US" sz="2400" dirty="0"/>
              <a:t>No smoking within 3m (10ft) of tanks.</a:t>
            </a:r>
          </a:p>
          <a:p>
            <a:pPr marL="342900" indent="-342900" defTabSz="914400" eaLnBrk="1" hangingPunct="1"/>
            <a:r>
              <a:rPr lang="en-US" sz="2400" b="1" dirty="0">
                <a:solidFill>
                  <a:srgbClr val="FF0000"/>
                </a:solidFill>
              </a:rPr>
              <a:t>AUTO SHUT OFF NOZZLES ONLY </a:t>
            </a:r>
          </a:p>
          <a:p>
            <a:pPr marL="342900" indent="-342900" defTabSz="914400" eaLnBrk="1" hangingPunct="1"/>
            <a:r>
              <a:rPr lang="en-US" sz="2400" dirty="0"/>
              <a:t>Operator must be present when fueling.</a:t>
            </a:r>
          </a:p>
          <a:p>
            <a:pPr marL="342900" indent="-342900" defTabSz="914400" eaLnBrk="1" hangingPunct="1"/>
            <a:r>
              <a:rPr lang="en-US" sz="2400" dirty="0"/>
              <a:t>Do not jam fuel nozzles open.</a:t>
            </a:r>
          </a:p>
          <a:p>
            <a:pPr marL="342900" indent="-342900" defTabSz="914400" eaLnBrk="1" hangingPunct="1"/>
            <a:r>
              <a:rPr lang="en-US" sz="2400" dirty="0"/>
              <a:t>Turn equipment </a:t>
            </a:r>
            <a:r>
              <a:rPr lang="en-US" sz="2400" u="sng" dirty="0"/>
              <a:t>off</a:t>
            </a:r>
            <a:r>
              <a:rPr lang="en-US" sz="2400" dirty="0"/>
              <a:t> before fueling.</a:t>
            </a:r>
          </a:p>
          <a:p>
            <a:pPr marL="342900" indent="-342900" defTabSz="914400" eaLnBrk="1" hangingPunct="1"/>
            <a:r>
              <a:rPr lang="en-US" sz="2400" dirty="0"/>
              <a:t>Do not fuel within 30 m of a stream, or lake.</a:t>
            </a:r>
          </a:p>
          <a:p>
            <a:pPr marL="342900" indent="-342900" defTabSz="914400" eaLnBrk="1" hangingPunct="1"/>
            <a:r>
              <a:rPr lang="en-US" sz="2400" dirty="0"/>
              <a:t>Store fuel 100m from streams, lakes.</a:t>
            </a:r>
          </a:p>
          <a:p>
            <a:pPr marL="342900" indent="-342900" defTabSz="914400" eaLnBrk="1" hangingPunct="1"/>
            <a:r>
              <a:rPr lang="en-US" sz="2400" dirty="0"/>
              <a:t>Store fuel on a level surface out of high traffic areas.</a:t>
            </a:r>
          </a:p>
          <a:p>
            <a:pPr marL="342900" indent="-342900" defTabSz="914400" eaLnBrk="1" hangingPunct="1"/>
            <a:r>
              <a:rPr lang="en-US" sz="2400" dirty="0"/>
              <a:t>Store hoses neatly so they don’t drip. </a:t>
            </a:r>
            <a:r>
              <a:rPr lang="en-US" sz="2400" b="1" u="sng" dirty="0">
                <a:solidFill>
                  <a:srgbClr val="FF0000"/>
                </a:solidFill>
              </a:rPr>
              <a:t>Put nozzle in drip catchment</a:t>
            </a:r>
            <a:r>
              <a:rPr lang="en-US" sz="2400" dirty="0"/>
              <a:t>. </a:t>
            </a:r>
          </a:p>
          <a:p>
            <a:pPr marL="342900" indent="-342900" defTabSz="914400" eaLnBrk="1" hangingPunct="1"/>
            <a:r>
              <a:rPr lang="en-US" sz="2400" dirty="0"/>
              <a:t>Know where the spill kits are. </a:t>
            </a:r>
            <a:endParaRPr lang="en-US" sz="2400" b="1" i="1" dirty="0">
              <a:solidFill>
                <a:srgbClr val="FF0000"/>
              </a:solidFill>
            </a:endParaRPr>
          </a:p>
        </p:txBody>
      </p:sp>
      <p:graphicFrame>
        <p:nvGraphicFramePr>
          <p:cNvPr id="7170" name="Object 4"/>
          <p:cNvGraphicFramePr>
            <a:graphicFrameLocks noGrp="1" noChangeAspect="1"/>
          </p:cNvGraphicFramePr>
          <p:nvPr>
            <p:ph sz="half" idx="2"/>
          </p:nvPr>
        </p:nvGraphicFramePr>
        <p:xfrm>
          <a:off x="6248401" y="2362200"/>
          <a:ext cx="3810000" cy="3217863"/>
        </p:xfrm>
        <a:graphic>
          <a:graphicData uri="http://schemas.openxmlformats.org/presentationml/2006/ole">
            <mc:AlternateContent xmlns:mc="http://schemas.openxmlformats.org/markup-compatibility/2006">
              <mc:Choice xmlns:v="urn:schemas-microsoft-com:vml" Requires="v">
                <p:oleObj name="Photo Editor Photo" r:id="rId3" imgW="19504762" imgH="14628571" progId="">
                  <p:embed/>
                </p:oleObj>
              </mc:Choice>
              <mc:Fallback>
                <p:oleObj name="Photo Editor Photo" r:id="rId3" imgW="19504762" imgH="14628571" progId="">
                  <p:embed/>
                  <p:pic>
                    <p:nvPicPr>
                      <p:cNvPr id="717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1" y="2362200"/>
                        <a:ext cx="3810000" cy="321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1341438" y="258763"/>
            <a:ext cx="8382000" cy="1122362"/>
          </a:xfrm>
        </p:spPr>
        <p:txBody>
          <a:bodyPr/>
          <a:lstStyle/>
          <a:p>
            <a:pPr defTabSz="914400" eaLnBrk="1" hangingPunct="1">
              <a:defRPr/>
            </a:pPr>
            <a:r>
              <a:rPr lang="en-US" sz="3700" b="0" dirty="0">
                <a:solidFill>
                  <a:srgbClr val="CC3300"/>
                </a:solidFill>
              </a:rPr>
              <a:t>Design requirements labeling - slip or bulk tank</a:t>
            </a:r>
            <a:br>
              <a:rPr lang="en-US" sz="3700" b="0" dirty="0">
                <a:solidFill>
                  <a:srgbClr val="CC3300"/>
                </a:solidFill>
              </a:rPr>
            </a:br>
            <a:r>
              <a:rPr lang="en-US" sz="2400" b="0" dirty="0">
                <a:solidFill>
                  <a:srgbClr val="CC3300"/>
                </a:solidFill>
              </a:rPr>
              <a:t>Pressure test at qualified TC inspector every  five years from date of manufacture</a:t>
            </a:r>
            <a:endParaRPr lang="en-US" sz="2400" dirty="0"/>
          </a:p>
        </p:txBody>
      </p:sp>
      <p:pic>
        <p:nvPicPr>
          <p:cNvPr id="40963" name="Picture 3" descr="ULCUNcerttank"/>
          <p:cNvPicPr>
            <a:picLocks noChangeAspect="1" noChangeArrowheads="1"/>
          </p:cNvPicPr>
          <p:nvPr/>
        </p:nvPicPr>
        <p:blipFill>
          <a:blip r:embed="rId2" cstate="print"/>
          <a:srcRect/>
          <a:stretch>
            <a:fillRect/>
          </a:stretch>
        </p:blipFill>
        <p:spPr bwMode="auto">
          <a:xfrm>
            <a:off x="1508127" y="1468438"/>
            <a:ext cx="8550275" cy="6303962"/>
          </a:xfrm>
          <a:prstGeom prst="rect">
            <a:avLst/>
          </a:prstGeom>
          <a:noFill/>
          <a:ln w="9525">
            <a:noFill/>
            <a:miter lim="800000"/>
            <a:headEnd/>
            <a:tailEnd/>
          </a:ln>
        </p:spPr>
      </p:pic>
      <p:sp>
        <p:nvSpPr>
          <p:cNvPr id="40964" name="Text Box 4"/>
          <p:cNvSpPr txBox="1">
            <a:spLocks noChangeArrowheads="1"/>
          </p:cNvSpPr>
          <p:nvPr/>
        </p:nvSpPr>
        <p:spPr bwMode="auto">
          <a:xfrm>
            <a:off x="1673224" y="5314088"/>
            <a:ext cx="2279650" cy="720862"/>
          </a:xfrm>
          <a:prstGeom prst="rect">
            <a:avLst/>
          </a:prstGeom>
          <a:noFill/>
          <a:ln w="34925">
            <a:noFill/>
            <a:miter lim="800000"/>
            <a:headEnd/>
            <a:tailEnd/>
          </a:ln>
        </p:spPr>
        <p:txBody>
          <a:bodyPr lIns="100278" tIns="52145" rIns="100278" bIns="52145" anchor="ctr">
            <a:spAutoFit/>
          </a:bodyPr>
          <a:lstStyle/>
          <a:p>
            <a:pPr algn="ctr" defTabSz="1019175">
              <a:buFontTx/>
              <a:buNone/>
            </a:pPr>
            <a:r>
              <a:rPr lang="en-US" sz="1800">
                <a:solidFill>
                  <a:srgbClr val="EDF905"/>
                </a:solidFill>
              </a:rPr>
              <a:t>CAN/CGSB-43.146 label</a:t>
            </a:r>
            <a:r>
              <a:rPr lang="en-US" sz="2200"/>
              <a:t> </a:t>
            </a:r>
          </a:p>
        </p:txBody>
      </p:sp>
      <p:sp>
        <p:nvSpPr>
          <p:cNvPr id="40965" name="Line 5"/>
          <p:cNvSpPr>
            <a:spLocks noChangeShapeType="1"/>
          </p:cNvSpPr>
          <p:nvPr/>
        </p:nvSpPr>
        <p:spPr bwMode="auto">
          <a:xfrm flipV="1">
            <a:off x="3940175" y="5440363"/>
            <a:ext cx="838200" cy="258762"/>
          </a:xfrm>
          <a:prstGeom prst="line">
            <a:avLst/>
          </a:prstGeom>
          <a:noFill/>
          <a:ln w="34925">
            <a:noFill/>
            <a:round/>
            <a:headEnd/>
            <a:tailEnd type="triangle" w="med" len="med"/>
          </a:ln>
        </p:spPr>
        <p:txBody>
          <a:bodyPr wrap="none" lIns="90000" tIns="46800" rIns="90000" bIns="46800" anchor="ctr">
            <a:spAutoFit/>
          </a:bodyPr>
          <a:lstStyle/>
          <a:p>
            <a:endParaRPr lang="en-US"/>
          </a:p>
        </p:txBody>
      </p:sp>
      <p:sp>
        <p:nvSpPr>
          <p:cNvPr id="40966" name="Line 6"/>
          <p:cNvSpPr>
            <a:spLocks noChangeShapeType="1"/>
          </p:cNvSpPr>
          <p:nvPr/>
        </p:nvSpPr>
        <p:spPr bwMode="auto">
          <a:xfrm flipV="1">
            <a:off x="3856039" y="5354639"/>
            <a:ext cx="922337" cy="344487"/>
          </a:xfrm>
          <a:prstGeom prst="line">
            <a:avLst/>
          </a:prstGeom>
          <a:noFill/>
          <a:ln w="34925">
            <a:noFill/>
            <a:round/>
            <a:headEnd/>
            <a:tailEnd type="triangle" w="med" len="med"/>
          </a:ln>
        </p:spPr>
        <p:txBody>
          <a:bodyPr wrap="none" lIns="90000" tIns="46800" rIns="90000" bIns="46800" anchor="ctr">
            <a:spAutoFit/>
          </a:bodyPr>
          <a:lstStyle/>
          <a:p>
            <a:endParaRPr lang="en-US"/>
          </a:p>
        </p:txBody>
      </p:sp>
      <p:sp>
        <p:nvSpPr>
          <p:cNvPr id="40967" name="Line 7"/>
          <p:cNvSpPr>
            <a:spLocks noChangeShapeType="1"/>
          </p:cNvSpPr>
          <p:nvPr/>
        </p:nvSpPr>
        <p:spPr bwMode="auto">
          <a:xfrm flipV="1">
            <a:off x="3856039" y="5440363"/>
            <a:ext cx="922337" cy="258762"/>
          </a:xfrm>
          <a:prstGeom prst="line">
            <a:avLst/>
          </a:prstGeom>
          <a:noFill/>
          <a:ln w="19050">
            <a:solidFill>
              <a:srgbClr val="FFFF00"/>
            </a:solidFill>
            <a:round/>
            <a:headEnd/>
            <a:tailEnd type="triangle" w="med" len="med"/>
          </a:ln>
        </p:spPr>
        <p:txBody>
          <a:bodyPr lIns="90000" tIns="46800" rIns="90000" bIns="46800" anchor="ctr">
            <a:spAutoFit/>
          </a:bodyPr>
          <a:lstStyle/>
          <a:p>
            <a:endParaRPr lang="en-US"/>
          </a:p>
        </p:txBody>
      </p:sp>
      <p:sp>
        <p:nvSpPr>
          <p:cNvPr id="40968" name="Line 8"/>
          <p:cNvSpPr>
            <a:spLocks noChangeShapeType="1"/>
          </p:cNvSpPr>
          <p:nvPr/>
        </p:nvSpPr>
        <p:spPr bwMode="auto">
          <a:xfrm flipV="1">
            <a:off x="3940175" y="5354639"/>
            <a:ext cx="1004888" cy="344487"/>
          </a:xfrm>
          <a:prstGeom prst="line">
            <a:avLst/>
          </a:prstGeom>
          <a:noFill/>
          <a:ln w="34925">
            <a:noFill/>
            <a:round/>
            <a:headEnd/>
            <a:tailEnd/>
          </a:ln>
        </p:spPr>
        <p:txBody>
          <a:bodyPr wrap="none" lIns="90000" tIns="46800" rIns="90000" bIns="46800" anchor="ctr">
            <a:spAutoFit/>
          </a:bodyPr>
          <a:lstStyle/>
          <a:p>
            <a:endParaRPr lang="en-US"/>
          </a:p>
        </p:txBody>
      </p:sp>
      <p:sp>
        <p:nvSpPr>
          <p:cNvPr id="40969" name="Text Box 9"/>
          <p:cNvSpPr txBox="1">
            <a:spLocks noChangeArrowheads="1"/>
          </p:cNvSpPr>
          <p:nvPr/>
        </p:nvSpPr>
        <p:spPr bwMode="auto">
          <a:xfrm>
            <a:off x="1831482" y="4040329"/>
            <a:ext cx="3658589" cy="382307"/>
          </a:xfrm>
          <a:prstGeom prst="rect">
            <a:avLst/>
          </a:prstGeom>
          <a:noFill/>
          <a:ln w="34925">
            <a:noFill/>
            <a:miter lim="800000"/>
            <a:headEnd/>
            <a:tailEnd/>
          </a:ln>
        </p:spPr>
        <p:txBody>
          <a:bodyPr wrap="none" lIns="100278" tIns="52145" rIns="100278" bIns="52145" anchor="ctr">
            <a:spAutoFit/>
          </a:bodyPr>
          <a:lstStyle/>
          <a:p>
            <a:pPr algn="ctr" defTabSz="1019175">
              <a:buFontTx/>
              <a:buNone/>
            </a:pPr>
            <a:r>
              <a:rPr lang="en-US" sz="1800">
                <a:solidFill>
                  <a:srgbClr val="EDF905"/>
                </a:solidFill>
              </a:rPr>
              <a:t>ULC/ORD-C142.13-1997 brass label</a:t>
            </a:r>
            <a:endParaRPr lang="en-US" sz="2200"/>
          </a:p>
        </p:txBody>
      </p:sp>
      <p:sp>
        <p:nvSpPr>
          <p:cNvPr id="40970" name="Line 10"/>
          <p:cNvSpPr>
            <a:spLocks noChangeShapeType="1"/>
          </p:cNvSpPr>
          <p:nvPr/>
        </p:nvSpPr>
        <p:spPr bwMode="auto">
          <a:xfrm flipV="1">
            <a:off x="5448301" y="2332038"/>
            <a:ext cx="168275" cy="1900237"/>
          </a:xfrm>
          <a:prstGeom prst="line">
            <a:avLst/>
          </a:prstGeom>
          <a:noFill/>
          <a:ln w="19050">
            <a:solidFill>
              <a:srgbClr val="FFFF00"/>
            </a:solidFill>
            <a:round/>
            <a:headEnd/>
            <a:tailEnd type="triangle" w="med" len="med"/>
          </a:ln>
        </p:spPr>
        <p:txBody>
          <a:bodyPr lIns="90000" tIns="46800" rIns="90000" bIns="46800" anchor="ctr">
            <a:spAutoFit/>
          </a:bodyPr>
          <a:lstStyle/>
          <a:p>
            <a:endParaRPr lang="en-US"/>
          </a:p>
        </p:txBody>
      </p:sp>
      <p:sp>
        <p:nvSpPr>
          <p:cNvPr id="40971" name="Line 11"/>
          <p:cNvSpPr>
            <a:spLocks noChangeShapeType="1"/>
          </p:cNvSpPr>
          <p:nvPr/>
        </p:nvSpPr>
        <p:spPr bwMode="auto">
          <a:xfrm flipH="1" flipV="1">
            <a:off x="6934201" y="2590800"/>
            <a:ext cx="381000" cy="1905000"/>
          </a:xfrm>
          <a:prstGeom prst="line">
            <a:avLst/>
          </a:prstGeom>
          <a:noFill/>
          <a:ln w="19050">
            <a:solidFill>
              <a:srgbClr val="FFFF00"/>
            </a:solidFill>
            <a:round/>
            <a:headEnd/>
            <a:tailEnd type="triangle" w="med" len="med"/>
          </a:ln>
        </p:spPr>
        <p:txBody>
          <a:bodyPr lIns="100278" tIns="52145" rIns="100278" bIns="52145" anchor="ctr">
            <a:spAutoFit/>
          </a:bodyPr>
          <a:lstStyle/>
          <a:p>
            <a:endParaRPr lang="en-US"/>
          </a:p>
        </p:txBody>
      </p:sp>
      <p:sp>
        <p:nvSpPr>
          <p:cNvPr id="40972" name="Text Box 12"/>
          <p:cNvSpPr txBox="1">
            <a:spLocks noChangeArrowheads="1"/>
          </p:cNvSpPr>
          <p:nvPr/>
        </p:nvSpPr>
        <p:spPr bwMode="auto">
          <a:xfrm>
            <a:off x="7315200" y="4267201"/>
            <a:ext cx="2362200" cy="720862"/>
          </a:xfrm>
          <a:prstGeom prst="rect">
            <a:avLst/>
          </a:prstGeom>
          <a:noFill/>
          <a:ln w="34925" algn="ctr">
            <a:noFill/>
            <a:miter lim="800000"/>
            <a:headEnd/>
            <a:tailEnd/>
          </a:ln>
        </p:spPr>
        <p:txBody>
          <a:bodyPr lIns="100278" tIns="52145" rIns="100278" bIns="52145">
            <a:spAutoFit/>
          </a:bodyPr>
          <a:lstStyle/>
          <a:p>
            <a:pPr algn="ctr" defTabSz="1019175">
              <a:buFontTx/>
              <a:buNone/>
            </a:pPr>
            <a:r>
              <a:rPr lang="en-US" sz="2000">
                <a:solidFill>
                  <a:srgbClr val="FFFF00"/>
                </a:solidFill>
              </a:rPr>
              <a:t>Date of Manufacture (2002)</a:t>
            </a:r>
          </a:p>
        </p:txBody>
      </p:sp>
      <p:sp>
        <p:nvSpPr>
          <p:cNvPr id="40973" name="Line 13"/>
          <p:cNvSpPr>
            <a:spLocks noChangeShapeType="1"/>
          </p:cNvSpPr>
          <p:nvPr/>
        </p:nvSpPr>
        <p:spPr bwMode="auto">
          <a:xfrm flipH="1">
            <a:off x="5029201" y="4572000"/>
            <a:ext cx="2209800" cy="1143000"/>
          </a:xfrm>
          <a:prstGeom prst="line">
            <a:avLst/>
          </a:prstGeom>
          <a:noFill/>
          <a:ln w="19050">
            <a:solidFill>
              <a:srgbClr val="FFFF00"/>
            </a:solidFill>
            <a:round/>
            <a:headEnd/>
            <a:tailEnd type="triangle" w="med" len="med"/>
          </a:ln>
        </p:spPr>
        <p:txBody>
          <a:bodyPr lIns="100278" tIns="52145" rIns="100278" bIns="52145" anchor="ctr">
            <a:spAutoFit/>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2146" name="Rectangle 2"/>
          <p:cNvSpPr>
            <a:spLocks noGrp="1" noChangeArrowheads="1"/>
          </p:cNvSpPr>
          <p:nvPr>
            <p:ph type="title"/>
          </p:nvPr>
        </p:nvSpPr>
        <p:spPr>
          <a:xfrm>
            <a:off x="1425575" y="517525"/>
            <a:ext cx="7962900" cy="549275"/>
          </a:xfrm>
        </p:spPr>
        <p:txBody>
          <a:bodyPr/>
          <a:lstStyle/>
          <a:p>
            <a:pPr defTabSz="914400" eaLnBrk="1" hangingPunct="1">
              <a:defRPr/>
            </a:pPr>
            <a:r>
              <a:rPr lang="en-US" dirty="0"/>
              <a:t>Fuel Tank Testing</a:t>
            </a:r>
            <a:br>
              <a:rPr lang="en-US" dirty="0"/>
            </a:br>
            <a:endParaRPr lang="en-US" dirty="0">
              <a:solidFill>
                <a:srgbClr val="FF0000"/>
              </a:solidFill>
            </a:endParaRPr>
          </a:p>
        </p:txBody>
      </p:sp>
      <p:sp>
        <p:nvSpPr>
          <p:cNvPr id="41987" name="Rectangle 3"/>
          <p:cNvSpPr>
            <a:spLocks noGrp="1" noChangeArrowheads="1"/>
          </p:cNvSpPr>
          <p:nvPr>
            <p:ph type="body" sz="half" idx="1"/>
          </p:nvPr>
        </p:nvSpPr>
        <p:spPr>
          <a:xfrm>
            <a:off x="1425575" y="838200"/>
            <a:ext cx="8328025" cy="3886200"/>
          </a:xfrm>
        </p:spPr>
        <p:txBody>
          <a:bodyPr/>
          <a:lstStyle/>
          <a:p>
            <a:pPr marL="342900" indent="-342900" defTabSz="914400" eaLnBrk="1" hangingPunct="1"/>
            <a:r>
              <a:rPr lang="en-US" sz="2800" i="1" dirty="0"/>
              <a:t>All spec tanks regardless of size and type require testing by a qualified TC inspector five years from the date that it was manufactured. Contractors need to inventory within their operation what tanks were manufactured when. </a:t>
            </a:r>
          </a:p>
        </p:txBody>
      </p:sp>
      <p:pic>
        <p:nvPicPr>
          <p:cNvPr id="41988" name="Picture 4" descr="DorseyBulk"/>
          <p:cNvPicPr>
            <a:picLocks noGrp="1" noChangeAspect="1" noChangeArrowheads="1"/>
          </p:cNvPicPr>
          <p:nvPr>
            <p:ph sz="half" idx="2"/>
          </p:nvPr>
        </p:nvPicPr>
        <p:blipFill>
          <a:blip r:embed="rId3" cstate="print"/>
          <a:srcRect/>
          <a:stretch>
            <a:fillRect/>
          </a:stretch>
        </p:blipFill>
        <p:spPr>
          <a:xfrm>
            <a:off x="4953000" y="2971800"/>
            <a:ext cx="4724400" cy="3543300"/>
          </a:xfrm>
          <a:noFill/>
          <a:effectLst>
            <a:softEdge rad="317500"/>
          </a:effectLst>
        </p:spPr>
      </p:pic>
      <p:sp>
        <p:nvSpPr>
          <p:cNvPr id="41989" name="Rectangle 5"/>
          <p:cNvSpPr>
            <a:spLocks noChangeArrowheads="1"/>
          </p:cNvSpPr>
          <p:nvPr/>
        </p:nvSpPr>
        <p:spPr bwMode="auto">
          <a:xfrm>
            <a:off x="1676401" y="2819401"/>
            <a:ext cx="3733800" cy="2690632"/>
          </a:xfrm>
          <a:prstGeom prst="rect">
            <a:avLst/>
          </a:prstGeom>
          <a:noFill/>
          <a:ln w="34925" algn="ctr">
            <a:noFill/>
            <a:miter lim="800000"/>
            <a:headEnd/>
            <a:tailEnd/>
          </a:ln>
        </p:spPr>
        <p:txBody>
          <a:bodyPr lIns="100278" tIns="52145" rIns="100278" bIns="52145">
            <a:spAutoFit/>
          </a:bodyPr>
          <a:lstStyle/>
          <a:p>
            <a:pPr defTabSz="1019175"/>
            <a:r>
              <a:rPr lang="en-US" sz="2800" i="1" u="sng" dirty="0">
                <a:solidFill>
                  <a:schemeClr val="tx1"/>
                </a:solidFill>
                <a:latin typeface="Arial Narrow" pitchFamily="34" charset="0"/>
              </a:rPr>
              <a:t>Exception </a:t>
            </a:r>
            <a:r>
              <a:rPr lang="en-US" sz="2800" i="1" dirty="0">
                <a:solidFill>
                  <a:schemeClr val="tx1"/>
                </a:solidFill>
                <a:latin typeface="Arial Narrow" pitchFamily="34" charset="0"/>
              </a:rPr>
              <a:t>to this is specification tanks &lt;450 liters. No testing requirements under Transport Canada.</a:t>
            </a:r>
            <a:br>
              <a:rPr lang="en-US" sz="2800" i="1" dirty="0">
                <a:solidFill>
                  <a:schemeClr val="tx1"/>
                </a:solidFill>
                <a:latin typeface="Arial Narrow" pitchFamily="34" charset="0"/>
              </a:rPr>
            </a:br>
            <a:endParaRPr lang="en-US" sz="2800" i="1" dirty="0">
              <a:solidFill>
                <a:schemeClr val="tx1"/>
              </a:solidFill>
              <a:latin typeface="Arial Narrow" pitchFamily="34" charset="0"/>
            </a:endParaRP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3890" name="Rectangle 2"/>
          <p:cNvSpPr>
            <a:spLocks noGrp="1" noChangeArrowheads="1"/>
          </p:cNvSpPr>
          <p:nvPr>
            <p:ph type="title"/>
          </p:nvPr>
        </p:nvSpPr>
        <p:spPr>
          <a:xfrm>
            <a:off x="1341438" y="0"/>
            <a:ext cx="8382000" cy="863600"/>
          </a:xfrm>
        </p:spPr>
        <p:txBody>
          <a:bodyPr/>
          <a:lstStyle/>
          <a:p>
            <a:pPr eaLnBrk="1" hangingPunct="1">
              <a:defRPr/>
            </a:pPr>
            <a:r>
              <a:rPr lang="en-US" dirty="0"/>
              <a:t>Compliant Bulk tank</a:t>
            </a:r>
          </a:p>
        </p:txBody>
      </p:sp>
      <p:sp>
        <p:nvSpPr>
          <p:cNvPr id="43011" name="AutoShape 3"/>
          <p:cNvSpPr>
            <a:spLocks/>
          </p:cNvSpPr>
          <p:nvPr/>
        </p:nvSpPr>
        <p:spPr bwMode="auto">
          <a:xfrm>
            <a:off x="1508126" y="5786438"/>
            <a:ext cx="1928812" cy="443780"/>
          </a:xfrm>
          <a:prstGeom prst="callout1">
            <a:avLst>
              <a:gd name="adj1" fmla="val 15449"/>
              <a:gd name="adj2" fmla="val 104347"/>
              <a:gd name="adj3" fmla="val 9870"/>
              <a:gd name="adj4" fmla="val 104801"/>
            </a:avLst>
          </a:prstGeom>
          <a:noFill/>
          <a:ln w="38100">
            <a:solidFill>
              <a:srgbClr val="FFFF00"/>
            </a:solidFill>
            <a:miter lim="800000"/>
            <a:headEnd/>
            <a:tailEnd/>
          </a:ln>
        </p:spPr>
        <p:txBody>
          <a:bodyPr lIns="100203" tIns="52104" rIns="100203" bIns="52104">
            <a:spAutoFit/>
          </a:bodyPr>
          <a:lstStyle/>
          <a:p>
            <a:pPr defTabSz="1019175">
              <a:spcBef>
                <a:spcPct val="0"/>
              </a:spcBef>
              <a:buFontTx/>
              <a:buNone/>
            </a:pPr>
            <a:endParaRPr lang="en-US" sz="2200"/>
          </a:p>
        </p:txBody>
      </p:sp>
      <p:sp>
        <p:nvSpPr>
          <p:cNvPr id="43012" name="Text Box 4"/>
          <p:cNvSpPr txBox="1">
            <a:spLocks noChangeArrowheads="1"/>
          </p:cNvSpPr>
          <p:nvPr/>
        </p:nvSpPr>
        <p:spPr bwMode="auto">
          <a:xfrm>
            <a:off x="1676402" y="949325"/>
            <a:ext cx="2346325" cy="782417"/>
          </a:xfrm>
          <a:prstGeom prst="rect">
            <a:avLst/>
          </a:prstGeom>
          <a:noFill/>
          <a:ln w="34925">
            <a:noFill/>
            <a:miter lim="800000"/>
            <a:headEnd/>
            <a:tailEnd/>
          </a:ln>
        </p:spPr>
        <p:txBody>
          <a:bodyPr lIns="100278" tIns="52145" rIns="100278" bIns="52145">
            <a:spAutoFit/>
          </a:bodyPr>
          <a:lstStyle/>
          <a:p>
            <a:pPr defTabSz="1019175">
              <a:buFontTx/>
              <a:buNone/>
            </a:pPr>
            <a:r>
              <a:rPr lang="en-US" sz="2200"/>
              <a:t>TDG 1202 placard on 4 sides</a:t>
            </a:r>
          </a:p>
        </p:txBody>
      </p:sp>
      <p:sp>
        <p:nvSpPr>
          <p:cNvPr id="43013" name="Line 5"/>
          <p:cNvSpPr>
            <a:spLocks noChangeShapeType="1"/>
          </p:cNvSpPr>
          <p:nvPr/>
        </p:nvSpPr>
        <p:spPr bwMode="auto">
          <a:xfrm>
            <a:off x="3687764" y="1812925"/>
            <a:ext cx="3017837" cy="2332038"/>
          </a:xfrm>
          <a:prstGeom prst="line">
            <a:avLst/>
          </a:prstGeom>
          <a:noFill/>
          <a:ln w="34925">
            <a:noFill/>
            <a:round/>
            <a:headEnd/>
            <a:tailEnd type="triangle" w="med" len="med"/>
          </a:ln>
        </p:spPr>
        <p:txBody>
          <a:bodyPr wrap="none" lIns="90000" tIns="46800" rIns="90000" bIns="46800" anchor="ctr">
            <a:spAutoFit/>
          </a:bodyPr>
          <a:lstStyle/>
          <a:p>
            <a:endParaRPr lang="en-US"/>
          </a:p>
        </p:txBody>
      </p:sp>
      <p:sp>
        <p:nvSpPr>
          <p:cNvPr id="43014" name="Freeform 6"/>
          <p:cNvSpPr>
            <a:spLocks/>
          </p:cNvSpPr>
          <p:nvPr/>
        </p:nvSpPr>
        <p:spPr bwMode="auto">
          <a:xfrm>
            <a:off x="3687763" y="2815641"/>
            <a:ext cx="326028" cy="586957"/>
          </a:xfrm>
          <a:custGeom>
            <a:avLst/>
            <a:gdLst>
              <a:gd name="T0" fmla="*/ 0 w 1640"/>
              <a:gd name="T1" fmla="*/ 0 h 1152"/>
              <a:gd name="T2" fmla="*/ 2147483647 w 1640"/>
              <a:gd name="T3" fmla="*/ 2147483647 h 1152"/>
              <a:gd name="T4" fmla="*/ 2147483647 w 1640"/>
              <a:gd name="T5" fmla="*/ 2147483647 h 1152"/>
              <a:gd name="T6" fmla="*/ 0 60000 65536"/>
              <a:gd name="T7" fmla="*/ 0 60000 65536"/>
              <a:gd name="T8" fmla="*/ 0 60000 65536"/>
              <a:gd name="T9" fmla="*/ 0 w 1640"/>
              <a:gd name="T10" fmla="*/ 0 h 1152"/>
              <a:gd name="T11" fmla="*/ 1640 w 1640"/>
              <a:gd name="T12" fmla="*/ 1152 h 1152"/>
            </a:gdLst>
            <a:ahLst/>
            <a:cxnLst>
              <a:cxn ang="T6">
                <a:pos x="T0" y="T1"/>
              </a:cxn>
              <a:cxn ang="T7">
                <a:pos x="T2" y="T3"/>
              </a:cxn>
              <a:cxn ang="T8">
                <a:pos x="T4" y="T5"/>
              </a:cxn>
            </a:cxnLst>
            <a:rect l="T9" t="T10" r="T11" b="T12"/>
            <a:pathLst>
              <a:path w="1640" h="1152">
                <a:moveTo>
                  <a:pt x="0" y="0"/>
                </a:moveTo>
                <a:lnTo>
                  <a:pt x="1632" y="1152"/>
                </a:lnTo>
                <a:lnTo>
                  <a:pt x="1640" y="1144"/>
                </a:lnTo>
              </a:path>
            </a:pathLst>
          </a:custGeom>
          <a:solidFill>
            <a:schemeClr val="tx1"/>
          </a:solidFill>
          <a:ln w="34925" cap="flat" cmpd="sng">
            <a:noFill/>
            <a:prstDash val="solid"/>
            <a:round/>
            <a:headEnd type="none" w="med" len="med"/>
            <a:tailEnd type="triangle" w="med" len="med"/>
          </a:ln>
        </p:spPr>
        <p:txBody>
          <a:bodyPr wrap="none" lIns="90000" tIns="46800" rIns="90000" bIns="46800" anchor="ctr">
            <a:spAutoFit/>
          </a:bodyPr>
          <a:lstStyle/>
          <a:p>
            <a:endParaRPr lang="en-US"/>
          </a:p>
        </p:txBody>
      </p:sp>
      <p:sp>
        <p:nvSpPr>
          <p:cNvPr id="43015" name="Text Box 7"/>
          <p:cNvSpPr txBox="1">
            <a:spLocks noChangeArrowheads="1"/>
          </p:cNvSpPr>
          <p:nvPr/>
        </p:nvSpPr>
        <p:spPr bwMode="auto">
          <a:xfrm>
            <a:off x="1592263" y="1906699"/>
            <a:ext cx="2095500" cy="782417"/>
          </a:xfrm>
          <a:prstGeom prst="rect">
            <a:avLst/>
          </a:prstGeom>
          <a:noFill/>
          <a:ln w="34925">
            <a:noFill/>
            <a:miter lim="800000"/>
            <a:headEnd/>
            <a:tailEnd/>
          </a:ln>
        </p:spPr>
        <p:txBody>
          <a:bodyPr lIns="100278" tIns="52145" rIns="100278" bIns="52145" anchor="ctr">
            <a:spAutoFit/>
          </a:bodyPr>
          <a:lstStyle/>
          <a:p>
            <a:pPr algn="ctr" defTabSz="1019175">
              <a:buFontTx/>
              <a:buNone/>
            </a:pPr>
            <a:r>
              <a:rPr lang="en-US" sz="2200"/>
              <a:t>Metal insulated strapping</a:t>
            </a:r>
          </a:p>
        </p:txBody>
      </p:sp>
      <p:sp>
        <p:nvSpPr>
          <p:cNvPr id="43016" name="Text Box 8"/>
          <p:cNvSpPr txBox="1">
            <a:spLocks noChangeArrowheads="1"/>
          </p:cNvSpPr>
          <p:nvPr/>
        </p:nvSpPr>
        <p:spPr bwMode="auto">
          <a:xfrm>
            <a:off x="1676401" y="2851261"/>
            <a:ext cx="2263775" cy="782417"/>
          </a:xfrm>
          <a:prstGeom prst="rect">
            <a:avLst/>
          </a:prstGeom>
          <a:noFill/>
          <a:ln w="34925">
            <a:noFill/>
            <a:miter lim="800000"/>
            <a:headEnd/>
            <a:tailEnd/>
          </a:ln>
        </p:spPr>
        <p:txBody>
          <a:bodyPr lIns="100278" tIns="52145" rIns="100278" bIns="52145" anchor="ctr">
            <a:spAutoFit/>
          </a:bodyPr>
          <a:lstStyle/>
          <a:p>
            <a:pPr defTabSz="1019175">
              <a:buFontTx/>
              <a:buNone/>
            </a:pPr>
            <a:r>
              <a:rPr lang="en-US" sz="2200"/>
              <a:t>Nozzle placed in drip catchment</a:t>
            </a:r>
          </a:p>
        </p:txBody>
      </p:sp>
      <p:sp>
        <p:nvSpPr>
          <p:cNvPr id="43017" name="Text Box 9"/>
          <p:cNvSpPr txBox="1">
            <a:spLocks noChangeArrowheads="1"/>
          </p:cNvSpPr>
          <p:nvPr/>
        </p:nvSpPr>
        <p:spPr bwMode="auto">
          <a:xfrm>
            <a:off x="1582051" y="5357337"/>
            <a:ext cx="2057189" cy="443863"/>
          </a:xfrm>
          <a:prstGeom prst="rect">
            <a:avLst/>
          </a:prstGeom>
          <a:noFill/>
          <a:ln w="34925">
            <a:noFill/>
            <a:miter lim="800000"/>
            <a:headEnd/>
            <a:tailEnd/>
          </a:ln>
        </p:spPr>
        <p:txBody>
          <a:bodyPr wrap="none" lIns="100278" tIns="52145" rIns="100278" bIns="52145" anchor="ctr">
            <a:spAutoFit/>
          </a:bodyPr>
          <a:lstStyle/>
          <a:p>
            <a:pPr algn="ctr" defTabSz="1019175">
              <a:buFontTx/>
              <a:buNone/>
            </a:pPr>
            <a:r>
              <a:rPr lang="en-US" sz="2200"/>
              <a:t>Wheels chocked</a:t>
            </a:r>
          </a:p>
        </p:txBody>
      </p:sp>
      <p:sp>
        <p:nvSpPr>
          <p:cNvPr id="43018" name="Text Box 10"/>
          <p:cNvSpPr txBox="1">
            <a:spLocks noChangeArrowheads="1"/>
          </p:cNvSpPr>
          <p:nvPr/>
        </p:nvSpPr>
        <p:spPr bwMode="auto">
          <a:xfrm>
            <a:off x="1508126" y="5757348"/>
            <a:ext cx="2767012" cy="1798080"/>
          </a:xfrm>
          <a:prstGeom prst="rect">
            <a:avLst/>
          </a:prstGeom>
          <a:noFill/>
          <a:ln w="34925">
            <a:noFill/>
            <a:miter lim="800000"/>
            <a:headEnd/>
            <a:tailEnd/>
          </a:ln>
        </p:spPr>
        <p:txBody>
          <a:bodyPr lIns="100278" tIns="52145" rIns="100278" bIns="52145" anchor="ctr">
            <a:spAutoFit/>
          </a:bodyPr>
          <a:lstStyle/>
          <a:p>
            <a:pPr defTabSz="1019175">
              <a:buFontTx/>
              <a:buNone/>
            </a:pPr>
            <a:r>
              <a:rPr lang="en-US" sz="2200" u="sng">
                <a:solidFill>
                  <a:srgbClr val="FF3300"/>
                </a:solidFill>
              </a:rPr>
              <a:t>Other requirements</a:t>
            </a:r>
            <a:endParaRPr lang="en-US" sz="2200"/>
          </a:p>
          <a:p>
            <a:pPr defTabSz="1019175"/>
            <a:r>
              <a:rPr lang="en-US" sz="2200"/>
              <a:t>Fire Extinguisher suited to size of tank</a:t>
            </a:r>
          </a:p>
          <a:p>
            <a:pPr defTabSz="1019175"/>
            <a:r>
              <a:rPr lang="en-US" sz="2200"/>
              <a:t>TDG trained driver</a:t>
            </a:r>
          </a:p>
        </p:txBody>
      </p:sp>
      <p:pic>
        <p:nvPicPr>
          <p:cNvPr id="43019" name="Picture 11" descr="EFC 4220-1"/>
          <p:cNvPicPr>
            <a:picLocks noChangeAspect="1" noChangeArrowheads="1"/>
          </p:cNvPicPr>
          <p:nvPr/>
        </p:nvPicPr>
        <p:blipFill>
          <a:blip r:embed="rId3" cstate="print"/>
          <a:srcRect/>
          <a:stretch>
            <a:fillRect/>
          </a:stretch>
        </p:blipFill>
        <p:spPr bwMode="auto">
          <a:xfrm>
            <a:off x="4022725" y="1025525"/>
            <a:ext cx="5951538" cy="6142038"/>
          </a:xfrm>
          <a:prstGeom prst="rect">
            <a:avLst/>
          </a:prstGeom>
          <a:noFill/>
          <a:ln w="9525">
            <a:noFill/>
            <a:miter lim="800000"/>
            <a:headEnd/>
            <a:tailEnd/>
          </a:ln>
        </p:spPr>
      </p:pic>
      <p:sp>
        <p:nvSpPr>
          <p:cNvPr id="43020" name="Text Box 12"/>
          <p:cNvSpPr txBox="1">
            <a:spLocks noChangeArrowheads="1"/>
          </p:cNvSpPr>
          <p:nvPr/>
        </p:nvSpPr>
        <p:spPr bwMode="auto">
          <a:xfrm>
            <a:off x="1173163" y="3800476"/>
            <a:ext cx="2011362" cy="443863"/>
          </a:xfrm>
          <a:prstGeom prst="rect">
            <a:avLst/>
          </a:prstGeom>
          <a:noFill/>
          <a:ln w="34925" algn="ctr">
            <a:noFill/>
            <a:miter lim="800000"/>
            <a:headEnd/>
            <a:tailEnd/>
          </a:ln>
        </p:spPr>
        <p:txBody>
          <a:bodyPr lIns="100278" tIns="52145" rIns="100278" bIns="52145">
            <a:spAutoFit/>
          </a:bodyPr>
          <a:lstStyle/>
          <a:p>
            <a:pPr algn="ctr" defTabSz="1019175">
              <a:buFontTx/>
              <a:buNone/>
            </a:pPr>
            <a:r>
              <a:rPr lang="en-US" sz="2200"/>
              <a:t>Spill Kit</a:t>
            </a:r>
          </a:p>
        </p:txBody>
      </p:sp>
      <p:sp>
        <p:nvSpPr>
          <p:cNvPr id="43021" name="Line 13"/>
          <p:cNvSpPr>
            <a:spLocks noChangeShapeType="1"/>
          </p:cNvSpPr>
          <p:nvPr/>
        </p:nvSpPr>
        <p:spPr bwMode="auto">
          <a:xfrm>
            <a:off x="3017838" y="1554164"/>
            <a:ext cx="4945062" cy="1468437"/>
          </a:xfrm>
          <a:prstGeom prst="line">
            <a:avLst/>
          </a:prstGeom>
          <a:noFill/>
          <a:ln w="38100">
            <a:solidFill>
              <a:srgbClr val="FFFF00"/>
            </a:solidFill>
            <a:round/>
            <a:headEnd/>
            <a:tailEnd type="triangle" w="med" len="med"/>
          </a:ln>
        </p:spPr>
        <p:txBody>
          <a:bodyPr wrap="none" lIns="90000" tIns="46800" rIns="90000" bIns="46800" anchor="ctr">
            <a:spAutoFit/>
          </a:bodyPr>
          <a:lstStyle/>
          <a:p>
            <a:endParaRPr lang="en-US"/>
          </a:p>
        </p:txBody>
      </p:sp>
      <p:sp>
        <p:nvSpPr>
          <p:cNvPr id="43022" name="Line 14"/>
          <p:cNvSpPr>
            <a:spLocks noChangeShapeType="1"/>
          </p:cNvSpPr>
          <p:nvPr/>
        </p:nvSpPr>
        <p:spPr bwMode="auto">
          <a:xfrm>
            <a:off x="3352801" y="2505076"/>
            <a:ext cx="3521075" cy="517525"/>
          </a:xfrm>
          <a:prstGeom prst="line">
            <a:avLst/>
          </a:prstGeom>
          <a:noFill/>
          <a:ln w="38100">
            <a:solidFill>
              <a:srgbClr val="FFFF00"/>
            </a:solidFill>
            <a:round/>
            <a:headEnd/>
            <a:tailEnd type="triangle" w="med" len="med"/>
          </a:ln>
        </p:spPr>
        <p:txBody>
          <a:bodyPr wrap="none" lIns="90000" tIns="46800" rIns="90000" bIns="46800" anchor="ctr">
            <a:spAutoFit/>
          </a:bodyPr>
          <a:lstStyle/>
          <a:p>
            <a:endParaRPr lang="en-US"/>
          </a:p>
        </p:txBody>
      </p:sp>
      <p:sp>
        <p:nvSpPr>
          <p:cNvPr id="43023" name="Line 15"/>
          <p:cNvSpPr>
            <a:spLocks noChangeShapeType="1"/>
          </p:cNvSpPr>
          <p:nvPr/>
        </p:nvSpPr>
        <p:spPr bwMode="auto">
          <a:xfrm>
            <a:off x="3603625" y="3368675"/>
            <a:ext cx="2179638" cy="0"/>
          </a:xfrm>
          <a:prstGeom prst="line">
            <a:avLst/>
          </a:prstGeom>
          <a:noFill/>
          <a:ln w="38100">
            <a:solidFill>
              <a:srgbClr val="FFFF00"/>
            </a:solidFill>
            <a:round/>
            <a:headEnd/>
            <a:tailEnd type="triangle" w="med" len="med"/>
          </a:ln>
        </p:spPr>
        <p:txBody>
          <a:bodyPr wrap="none" lIns="90000" tIns="46800" rIns="90000" bIns="46800" anchor="ctr">
            <a:spAutoFit/>
          </a:bodyPr>
          <a:lstStyle/>
          <a:p>
            <a:endParaRPr lang="en-US"/>
          </a:p>
        </p:txBody>
      </p:sp>
      <p:sp>
        <p:nvSpPr>
          <p:cNvPr id="43024" name="Line 16"/>
          <p:cNvSpPr>
            <a:spLocks noChangeShapeType="1"/>
          </p:cNvSpPr>
          <p:nvPr/>
        </p:nvSpPr>
        <p:spPr bwMode="auto">
          <a:xfrm>
            <a:off x="2765425" y="3800475"/>
            <a:ext cx="5951538" cy="0"/>
          </a:xfrm>
          <a:prstGeom prst="line">
            <a:avLst/>
          </a:prstGeom>
          <a:noFill/>
          <a:ln w="34925">
            <a:noFill/>
            <a:round/>
            <a:headEnd/>
            <a:tailEnd type="triangle" w="med" len="med"/>
          </a:ln>
        </p:spPr>
        <p:txBody>
          <a:bodyPr lIns="90000" tIns="46800" rIns="90000" bIns="46800" anchor="ctr">
            <a:spAutoFit/>
          </a:bodyPr>
          <a:lstStyle/>
          <a:p>
            <a:endParaRPr lang="en-US"/>
          </a:p>
        </p:txBody>
      </p:sp>
      <p:sp>
        <p:nvSpPr>
          <p:cNvPr id="43025" name="Line 17"/>
          <p:cNvSpPr>
            <a:spLocks noChangeShapeType="1"/>
          </p:cNvSpPr>
          <p:nvPr/>
        </p:nvSpPr>
        <p:spPr bwMode="auto">
          <a:xfrm>
            <a:off x="2765425" y="3800475"/>
            <a:ext cx="0" cy="0"/>
          </a:xfrm>
          <a:prstGeom prst="line">
            <a:avLst/>
          </a:prstGeom>
          <a:noFill/>
          <a:ln w="34925">
            <a:noFill/>
            <a:round/>
            <a:headEnd/>
            <a:tailEnd type="triangle" w="med" len="med"/>
          </a:ln>
        </p:spPr>
        <p:txBody>
          <a:bodyPr lIns="90000" tIns="46800" rIns="90000" bIns="46800" anchor="ctr">
            <a:spAutoFit/>
          </a:bodyPr>
          <a:lstStyle/>
          <a:p>
            <a:endParaRPr lang="en-US"/>
          </a:p>
        </p:txBody>
      </p:sp>
      <p:sp>
        <p:nvSpPr>
          <p:cNvPr id="43026" name="Line 18"/>
          <p:cNvSpPr>
            <a:spLocks noChangeShapeType="1"/>
          </p:cNvSpPr>
          <p:nvPr/>
        </p:nvSpPr>
        <p:spPr bwMode="auto">
          <a:xfrm flipV="1">
            <a:off x="2765426" y="3800475"/>
            <a:ext cx="5784850" cy="258763"/>
          </a:xfrm>
          <a:prstGeom prst="line">
            <a:avLst/>
          </a:prstGeom>
          <a:noFill/>
          <a:ln w="38100">
            <a:solidFill>
              <a:srgbClr val="FFFF00"/>
            </a:solidFill>
            <a:round/>
            <a:headEnd/>
            <a:tailEnd type="triangle" w="med" len="med"/>
          </a:ln>
        </p:spPr>
        <p:txBody>
          <a:bodyPr wrap="none" lIns="90000" tIns="46800" rIns="90000" bIns="46800" anchor="ctr">
            <a:spAutoFit/>
          </a:bodyPr>
          <a:lstStyle/>
          <a:p>
            <a:endParaRPr lang="en-US"/>
          </a:p>
        </p:txBody>
      </p:sp>
      <p:sp>
        <p:nvSpPr>
          <p:cNvPr id="43027" name="Line 19"/>
          <p:cNvSpPr>
            <a:spLocks noChangeShapeType="1"/>
          </p:cNvSpPr>
          <p:nvPr/>
        </p:nvSpPr>
        <p:spPr bwMode="auto">
          <a:xfrm flipV="1">
            <a:off x="3603625" y="5527676"/>
            <a:ext cx="3771900" cy="85725"/>
          </a:xfrm>
          <a:prstGeom prst="line">
            <a:avLst/>
          </a:prstGeom>
          <a:noFill/>
          <a:ln w="38100">
            <a:solidFill>
              <a:srgbClr val="FFFF00"/>
            </a:solidFill>
            <a:round/>
            <a:headEnd/>
            <a:tailEnd type="triangle" w="med" len="med"/>
          </a:ln>
        </p:spPr>
        <p:txBody>
          <a:bodyPr lIns="90000" tIns="46800" rIns="90000" bIns="46800" anchor="ctr">
            <a:spAutoFit/>
          </a:bodyPr>
          <a:lstStyle/>
          <a:p>
            <a:endParaRPr lang="en-US"/>
          </a:p>
        </p:txBody>
      </p:sp>
      <p:sp>
        <p:nvSpPr>
          <p:cNvPr id="43028" name="Text Box 20"/>
          <p:cNvSpPr txBox="1">
            <a:spLocks noChangeArrowheads="1"/>
          </p:cNvSpPr>
          <p:nvPr/>
        </p:nvSpPr>
        <p:spPr bwMode="auto">
          <a:xfrm>
            <a:off x="1592263" y="4318000"/>
            <a:ext cx="2095500" cy="782417"/>
          </a:xfrm>
          <a:prstGeom prst="rect">
            <a:avLst/>
          </a:prstGeom>
          <a:noFill/>
          <a:ln w="34925" algn="ctr">
            <a:solidFill>
              <a:srgbClr val="FF0000"/>
            </a:solidFill>
            <a:miter lim="800000"/>
            <a:headEnd/>
            <a:tailEnd/>
          </a:ln>
        </p:spPr>
        <p:txBody>
          <a:bodyPr lIns="100278" tIns="52145" rIns="100278" bIns="52145">
            <a:spAutoFit/>
          </a:bodyPr>
          <a:lstStyle/>
          <a:p>
            <a:pPr defTabSz="1019175">
              <a:buFontTx/>
              <a:buNone/>
            </a:pPr>
            <a:r>
              <a:rPr lang="en-US" sz="2200" dirty="0"/>
              <a:t>TDG Documentation</a:t>
            </a:r>
          </a:p>
        </p:txBody>
      </p:sp>
      <p:sp>
        <p:nvSpPr>
          <p:cNvPr id="43029" name="Line 21"/>
          <p:cNvSpPr>
            <a:spLocks noChangeShapeType="1"/>
          </p:cNvSpPr>
          <p:nvPr/>
        </p:nvSpPr>
        <p:spPr bwMode="auto">
          <a:xfrm flipV="1">
            <a:off x="3521075" y="4059239"/>
            <a:ext cx="5448300" cy="776287"/>
          </a:xfrm>
          <a:prstGeom prst="line">
            <a:avLst/>
          </a:prstGeom>
          <a:noFill/>
          <a:ln w="38100">
            <a:solidFill>
              <a:srgbClr val="FFFF00"/>
            </a:solidFill>
            <a:round/>
            <a:headEnd/>
            <a:tailEnd type="triangle" w="med" len="med"/>
          </a:ln>
        </p:spPr>
        <p:txBody>
          <a:bodyPr wrap="none" lIns="90000" tIns="46800" rIns="90000" bIns="46800" anchor="ctr">
            <a:spAutoFit/>
          </a:bodyPr>
          <a:lstStyle/>
          <a:p>
            <a:endParaRPr lang="en-US"/>
          </a:p>
        </p:txBody>
      </p:sp>
      <p:sp>
        <p:nvSpPr>
          <p:cNvPr id="22" name="Rectangle 21"/>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2" name="Oval 1"/>
          <p:cNvSpPr/>
          <p:nvPr/>
        </p:nvSpPr>
        <p:spPr bwMode="auto">
          <a:xfrm>
            <a:off x="1371600" y="4244339"/>
            <a:ext cx="2316164" cy="856078"/>
          </a:xfrm>
          <a:prstGeom prst="ellipse">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3" name="Oval 2"/>
          <p:cNvSpPr/>
          <p:nvPr/>
        </p:nvSpPr>
        <p:spPr bwMode="auto">
          <a:xfrm>
            <a:off x="1295400" y="4244339"/>
            <a:ext cx="2727327" cy="1112998"/>
          </a:xfrm>
          <a:prstGeom prst="ellipse">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SFM Certification in Canada</a:t>
            </a:r>
          </a:p>
        </p:txBody>
      </p:sp>
      <p:sp>
        <p:nvSpPr>
          <p:cNvPr id="3" name="Content Placeholder 2"/>
          <p:cNvSpPr>
            <a:spLocks noGrp="1"/>
          </p:cNvSpPr>
          <p:nvPr>
            <p:ph idx="1"/>
          </p:nvPr>
        </p:nvSpPr>
        <p:spPr/>
        <p:txBody>
          <a:bodyPr/>
          <a:lstStyle/>
          <a:p>
            <a:r>
              <a:rPr lang="en-US" sz="2400" dirty="0"/>
              <a:t>Canada has the largest area of third party certified forests in the world (38% of the world’s certified forest area.)</a:t>
            </a:r>
          </a:p>
          <a:p>
            <a:r>
              <a:rPr lang="en-US" sz="2400" dirty="0"/>
              <a:t>Legal requirement to be SFM certified in Ontario. </a:t>
            </a:r>
          </a:p>
          <a:p>
            <a:r>
              <a:rPr lang="en-US" sz="2400" dirty="0"/>
              <a:t>Ontario requires License Holders to be certified to one of three standards covering forestry activities:</a:t>
            </a:r>
          </a:p>
          <a:p>
            <a:pPr lvl="1">
              <a:buFont typeface="Wingdings" pitchFamily="2" charset="2"/>
              <a:buChar char="ü"/>
            </a:pPr>
            <a:endParaRPr lang="en-US" sz="2200" dirty="0"/>
          </a:p>
          <a:p>
            <a:pPr lvl="1">
              <a:buFont typeface="Wingdings" pitchFamily="2" charset="2"/>
              <a:buChar char="ü"/>
            </a:pPr>
            <a:r>
              <a:rPr lang="en-CA" sz="2000" dirty="0"/>
              <a:t>SUSTAINABLE FORESTRY </a:t>
            </a:r>
            <a:r>
              <a:rPr lang="en-CA" sz="1800" dirty="0"/>
              <a:t>INITIATIVE</a:t>
            </a:r>
            <a:r>
              <a:rPr lang="en-CA" sz="2000" dirty="0"/>
              <a:t>®</a:t>
            </a:r>
            <a:endParaRPr lang="en-US" sz="2000" dirty="0"/>
          </a:p>
          <a:p>
            <a:pPr marL="509588" lvl="1" indent="0">
              <a:buNone/>
            </a:pPr>
            <a:endParaRPr lang="en-US" sz="2200" dirty="0"/>
          </a:p>
          <a:p>
            <a:pPr lvl="1">
              <a:buFont typeface="Wingdings" pitchFamily="2" charset="2"/>
              <a:buChar char="ü"/>
            </a:pPr>
            <a:r>
              <a:rPr lang="en-US" sz="2200" dirty="0"/>
              <a:t>Canadian Standards Association (CSA)</a:t>
            </a:r>
          </a:p>
          <a:p>
            <a:pPr lvl="1">
              <a:buNone/>
            </a:pPr>
            <a:endParaRPr lang="en-US" sz="2200" dirty="0"/>
          </a:p>
          <a:p>
            <a:pPr lvl="1">
              <a:buNone/>
            </a:pPr>
            <a:endParaRPr lang="en-US" sz="2200" dirty="0"/>
          </a:p>
          <a:p>
            <a:pPr lvl="1">
              <a:buFont typeface="Wingdings" pitchFamily="2" charset="2"/>
              <a:buChar char="ü"/>
            </a:pPr>
            <a:r>
              <a:rPr lang="en-US" sz="2200" dirty="0"/>
              <a:t>Forest Stewardship Council (FSC</a:t>
            </a:r>
            <a:r>
              <a:rPr lang="en-US" sz="1900" dirty="0"/>
              <a:t>)</a:t>
            </a:r>
          </a:p>
        </p:txBody>
      </p:sp>
      <p:pic>
        <p:nvPicPr>
          <p:cNvPr id="4" name="Picture 3" descr="th1Z9R1TE7.jpg"/>
          <p:cNvPicPr>
            <a:picLocks noChangeAspect="1"/>
          </p:cNvPicPr>
          <p:nvPr/>
        </p:nvPicPr>
        <p:blipFill>
          <a:blip r:embed="rId2" cstate="print"/>
          <a:stretch>
            <a:fillRect/>
          </a:stretch>
        </p:blipFill>
        <p:spPr>
          <a:xfrm>
            <a:off x="6781800" y="6158070"/>
            <a:ext cx="1066800" cy="1039923"/>
          </a:xfrm>
          <a:prstGeom prst="rect">
            <a:avLst/>
          </a:prstGeom>
        </p:spPr>
      </p:pic>
      <p:pic>
        <p:nvPicPr>
          <p:cNvPr id="6" name="Picture 5" descr="CSA-Sustainability-Mark-sm.gif"/>
          <p:cNvPicPr>
            <a:picLocks noChangeAspect="1"/>
          </p:cNvPicPr>
          <p:nvPr/>
        </p:nvPicPr>
        <p:blipFill>
          <a:blip r:embed="rId3" cstate="print"/>
          <a:stretch>
            <a:fillRect/>
          </a:stretch>
        </p:blipFill>
        <p:spPr>
          <a:xfrm>
            <a:off x="7162800" y="4959851"/>
            <a:ext cx="1143000" cy="1007728"/>
          </a:xfrm>
          <a:prstGeom prst="rect">
            <a:avLst/>
          </a:prstGeom>
        </p:spPr>
      </p:pic>
      <p:pic>
        <p:nvPicPr>
          <p:cNvPr id="8" name="Picture 7" descr="Logo, company name&#10;&#10;Description automatically generated">
            <a:extLst>
              <a:ext uri="{FF2B5EF4-FFF2-40B4-BE49-F238E27FC236}">
                <a16:creationId xmlns:a16="http://schemas.microsoft.com/office/drawing/2014/main" id="{B9E29289-6A92-2700-8058-6322F3D67B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3214277"/>
            <a:ext cx="2667000" cy="206211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25575" y="304801"/>
            <a:ext cx="7962900" cy="1066800"/>
          </a:xfrm>
        </p:spPr>
        <p:txBody>
          <a:bodyPr/>
          <a:lstStyle/>
          <a:p>
            <a:r>
              <a:rPr lang="en-US" dirty="0"/>
              <a:t>Labeling &amp; Placards</a:t>
            </a:r>
          </a:p>
        </p:txBody>
      </p:sp>
      <p:sp>
        <p:nvSpPr>
          <p:cNvPr id="3" name="Content Placeholder 2"/>
          <p:cNvSpPr>
            <a:spLocks noGrp="1"/>
          </p:cNvSpPr>
          <p:nvPr>
            <p:ph idx="1"/>
          </p:nvPr>
        </p:nvSpPr>
        <p:spPr>
          <a:xfrm>
            <a:off x="1447800" y="1295400"/>
            <a:ext cx="7239000" cy="5888038"/>
          </a:xfrm>
        </p:spPr>
        <p:txBody>
          <a:bodyPr/>
          <a:lstStyle/>
          <a:p>
            <a:r>
              <a:rPr lang="en-US" sz="2800" dirty="0"/>
              <a:t>All labels, placards must be visible and in good condition. (not faded)</a:t>
            </a:r>
          </a:p>
          <a:p>
            <a:r>
              <a:rPr lang="en-US" sz="2800" dirty="0"/>
              <a:t>Accurately represent the material &amp; ID the hazard. (flammable or combustible liquid, flammable or oxidizing gas)  </a:t>
            </a:r>
          </a:p>
          <a:p>
            <a:r>
              <a:rPr lang="en-US" sz="2800" dirty="0"/>
              <a:t>The UN number may be part of the hazard placard or a separate sign.</a:t>
            </a:r>
          </a:p>
          <a:p>
            <a:r>
              <a:rPr lang="en-US" sz="2800" dirty="0"/>
              <a:t>Tanks equal to or less than 450 litres – one label (may be a placard). </a:t>
            </a:r>
          </a:p>
          <a:p>
            <a:r>
              <a:rPr lang="en-US" sz="2800" dirty="0"/>
              <a:t>Tanks greater than 450 – less than 2000 litres – one placard.</a:t>
            </a:r>
          </a:p>
          <a:p>
            <a:r>
              <a:rPr lang="en-US" sz="2800" dirty="0"/>
              <a:t>Tanks greater than or equal to 2000 litres – 4 placards. 2 on ends, 2 - front and back. </a:t>
            </a:r>
          </a:p>
        </p:txBody>
      </p:sp>
      <p:sp>
        <p:nvSpPr>
          <p:cNvPr id="4" name="Pentagon 3"/>
          <p:cNvSpPr/>
          <p:nvPr/>
        </p:nvSpPr>
        <p:spPr bwMode="auto">
          <a:xfrm>
            <a:off x="1066800" y="533400"/>
            <a:ext cx="2057400" cy="597751"/>
          </a:xfrm>
          <a:prstGeom prst="homePlate">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lvl="1" defTabSz="1019175">
              <a:buNone/>
            </a:pPr>
            <a:r>
              <a:rPr kumimoji="0" lang="en-US" b="1" i="1" u="none" strike="noStrike" cap="none" normalizeH="0" baseline="0" dirty="0">
                <a:ln>
                  <a:noFill/>
                </a:ln>
                <a:solidFill>
                  <a:srgbClr val="FF0000"/>
                </a:solidFill>
                <a:effectLst/>
                <a:latin typeface="Times New Roman" pitchFamily="18" charset="0"/>
              </a:rPr>
              <a:t>NEW</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4194" name="Rectangle 2"/>
          <p:cNvSpPr>
            <a:spLocks noGrp="1" noChangeArrowheads="1"/>
          </p:cNvSpPr>
          <p:nvPr>
            <p:ph type="ctrTitle" idx="4294967295"/>
          </p:nvPr>
        </p:nvSpPr>
        <p:spPr>
          <a:xfrm>
            <a:off x="1532860" y="762000"/>
            <a:ext cx="7712075" cy="1295400"/>
          </a:xfrm>
        </p:spPr>
        <p:txBody>
          <a:bodyPr/>
          <a:lstStyle/>
          <a:p>
            <a:pPr eaLnBrk="1" hangingPunct="1">
              <a:defRPr/>
            </a:pPr>
            <a:r>
              <a:rPr lang="en-GB" dirty="0"/>
              <a:t>Operational Waste Recycling and Disposal</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159745" name="Picture 1"/>
          <p:cNvPicPr>
            <a:picLocks noChangeAspect="1" noChangeArrowheads="1"/>
          </p:cNvPicPr>
          <p:nvPr/>
        </p:nvPicPr>
        <p:blipFill>
          <a:blip r:embed="rId3" cstate="print"/>
          <a:srcRect/>
          <a:stretch>
            <a:fillRect/>
          </a:stretch>
        </p:blipFill>
        <p:spPr bwMode="auto">
          <a:xfrm>
            <a:off x="2362200" y="1905000"/>
            <a:ext cx="6324599" cy="5640409"/>
          </a:xfrm>
          <a:prstGeom prst="rect">
            <a:avLst/>
          </a:prstGeom>
          <a:noFill/>
          <a:ln w="9525">
            <a:noFill/>
            <a:miter lim="800000"/>
            <a:headEnd/>
            <a:tailEnd/>
          </a:ln>
          <a:effectLst>
            <a:softEdge rad="419100"/>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6242" name="Rectangle 2"/>
          <p:cNvSpPr>
            <a:spLocks noGrp="1" noChangeArrowheads="1"/>
          </p:cNvSpPr>
          <p:nvPr>
            <p:ph type="title"/>
          </p:nvPr>
        </p:nvSpPr>
        <p:spPr>
          <a:xfrm>
            <a:off x="1447801" y="0"/>
            <a:ext cx="7962900" cy="990600"/>
          </a:xfrm>
        </p:spPr>
        <p:txBody>
          <a:bodyPr/>
          <a:lstStyle/>
          <a:p>
            <a:pPr defTabSz="914400" eaLnBrk="1" hangingPunct="1">
              <a:defRPr/>
            </a:pPr>
            <a:r>
              <a:rPr lang="en-US" dirty="0">
                <a:solidFill>
                  <a:srgbClr val="003200"/>
                </a:solidFill>
              </a:rPr>
              <a:t>Garbage and Waste</a:t>
            </a:r>
          </a:p>
        </p:txBody>
      </p:sp>
      <p:sp>
        <p:nvSpPr>
          <p:cNvPr id="45059" name="Rectangle 3"/>
          <p:cNvSpPr>
            <a:spLocks noGrp="1" noChangeArrowheads="1"/>
          </p:cNvSpPr>
          <p:nvPr>
            <p:ph type="body" sz="half" idx="1"/>
          </p:nvPr>
        </p:nvSpPr>
        <p:spPr>
          <a:xfrm>
            <a:off x="1295400" y="1097294"/>
            <a:ext cx="3352800" cy="6248400"/>
          </a:xfrm>
        </p:spPr>
        <p:txBody>
          <a:bodyPr/>
          <a:lstStyle/>
          <a:p>
            <a:pPr marL="342900" indent="-342900" defTabSz="914400" eaLnBrk="1" hangingPunct="1">
              <a:lnSpc>
                <a:spcPct val="90000"/>
              </a:lnSpc>
            </a:pPr>
            <a:r>
              <a:rPr lang="en-US" sz="2400" dirty="0"/>
              <a:t>Remove </a:t>
            </a:r>
            <a:r>
              <a:rPr lang="en-US" sz="2400" b="1" dirty="0">
                <a:solidFill>
                  <a:srgbClr val="CC3300"/>
                </a:solidFill>
              </a:rPr>
              <a:t>ALL</a:t>
            </a:r>
            <a:r>
              <a:rPr lang="en-US" sz="2400" dirty="0"/>
              <a:t> waste and garbage from the site daily. </a:t>
            </a:r>
            <a:r>
              <a:rPr lang="en-US" sz="2400" dirty="0">
                <a:solidFill>
                  <a:srgbClr val="FF0000"/>
                </a:solidFill>
              </a:rPr>
              <a:t>This includes blue paper towels!</a:t>
            </a:r>
          </a:p>
          <a:p>
            <a:pPr marL="342900" indent="-342900" defTabSz="914400" eaLnBrk="1" hangingPunct="1">
              <a:lnSpc>
                <a:spcPct val="90000"/>
              </a:lnSpc>
            </a:pPr>
            <a:r>
              <a:rPr lang="en-US" sz="2400" dirty="0"/>
              <a:t>Recycle used oil, culverts, batteries, tires  and other metal.</a:t>
            </a:r>
          </a:p>
          <a:p>
            <a:pPr marL="342900" indent="-342900" defTabSz="914400" eaLnBrk="1" hangingPunct="1">
              <a:lnSpc>
                <a:spcPct val="90000"/>
              </a:lnSpc>
            </a:pPr>
            <a:r>
              <a:rPr lang="en-US" sz="2400" dirty="0"/>
              <a:t>Return used oil. Label containers as used oil. </a:t>
            </a:r>
            <a:r>
              <a:rPr lang="en-US" sz="2400" dirty="0">
                <a:solidFill>
                  <a:srgbClr val="FF3300"/>
                </a:solidFill>
              </a:rPr>
              <a:t>Take a spill kit with you.</a:t>
            </a:r>
          </a:p>
          <a:p>
            <a:pPr marL="342900" indent="-342900" defTabSz="914400" eaLnBrk="1" hangingPunct="1">
              <a:lnSpc>
                <a:spcPct val="90000"/>
              </a:lnSpc>
            </a:pPr>
            <a:r>
              <a:rPr lang="en-US" sz="2400" dirty="0"/>
              <a:t>Take garbage to a </a:t>
            </a:r>
          </a:p>
          <a:p>
            <a:pPr marL="342900" indent="-342900" defTabSz="914400" eaLnBrk="1" hangingPunct="1">
              <a:lnSpc>
                <a:spcPct val="90000"/>
              </a:lnSpc>
              <a:buFont typeface="Wingdings" pitchFamily="2" charset="2"/>
              <a:buNone/>
            </a:pPr>
            <a:r>
              <a:rPr lang="en-US" sz="2400" dirty="0"/>
              <a:t>    landfill site.</a:t>
            </a:r>
          </a:p>
          <a:p>
            <a:pPr marL="342900" indent="-342900" defTabSz="914400" eaLnBrk="1" hangingPunct="1">
              <a:lnSpc>
                <a:spcPct val="90000"/>
              </a:lnSpc>
            </a:pPr>
            <a:r>
              <a:rPr lang="en-US" sz="2400" dirty="0"/>
              <a:t>Ensure good house </a:t>
            </a:r>
            <a:r>
              <a:rPr lang="en-US" sz="2500" dirty="0"/>
              <a:t>keeping practices</a:t>
            </a:r>
          </a:p>
          <a:p>
            <a:pPr marL="342900" indent="-342900" defTabSz="914400" eaLnBrk="1" hangingPunct="1">
              <a:lnSpc>
                <a:spcPct val="90000"/>
              </a:lnSpc>
            </a:pPr>
            <a:r>
              <a:rPr lang="en-US" sz="2400" dirty="0"/>
              <a:t>Ensure you have a MOE Generator Registration # </a:t>
            </a:r>
          </a:p>
          <a:p>
            <a:pPr marL="342900" indent="-342900" defTabSz="914400" eaLnBrk="1" hangingPunct="1">
              <a:lnSpc>
                <a:spcPct val="90000"/>
              </a:lnSpc>
              <a:buFont typeface="Wingdings" pitchFamily="2" charset="2"/>
              <a:buNone/>
            </a:pPr>
            <a:endParaRPr lang="en-US" sz="2400" dirty="0"/>
          </a:p>
        </p:txBody>
      </p:sp>
      <p:sp>
        <p:nvSpPr>
          <p:cNvPr id="45061" name="Text Box 5"/>
          <p:cNvSpPr txBox="1">
            <a:spLocks noChangeArrowheads="1"/>
          </p:cNvSpPr>
          <p:nvPr/>
        </p:nvSpPr>
        <p:spPr bwMode="auto">
          <a:xfrm>
            <a:off x="1447800" y="7010401"/>
            <a:ext cx="8001000" cy="413085"/>
          </a:xfrm>
          <a:prstGeom prst="rect">
            <a:avLst/>
          </a:prstGeom>
          <a:noFill/>
          <a:ln w="34925" algn="ctr">
            <a:noFill/>
            <a:miter lim="800000"/>
            <a:headEnd/>
            <a:tailEnd/>
          </a:ln>
        </p:spPr>
        <p:txBody>
          <a:bodyPr lIns="100278" tIns="52145" rIns="100278" bIns="52145">
            <a:spAutoFit/>
          </a:bodyPr>
          <a:lstStyle/>
          <a:p>
            <a:pPr defTabSz="1019175"/>
            <a:endParaRPr lang="en-US" sz="200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15362" name="Picture 2" descr="\\MIISUNDC\common\Kenora_Forest\Forest Operations\AWS Blocks\2011-12\AWS Blocks\Block 606 Bridged\3. Compliance Photos and Investigations\Garbage and Junk\100_26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4574" y="5562601"/>
            <a:ext cx="3048776" cy="1860886"/>
          </a:xfrm>
          <a:prstGeom prst="rect">
            <a:avLst/>
          </a:prstGeom>
          <a:noFill/>
          <a:effectLst>
            <a:softEdge rad="266700"/>
          </a:effectLst>
          <a:extLst>
            <a:ext uri="{909E8E84-426E-40DD-AFC4-6F175D3DCCD1}">
              <a14:hiddenFill xmlns:a14="http://schemas.microsoft.com/office/drawing/2010/main">
                <a:solidFill>
                  <a:srgbClr val="FFFFFF"/>
                </a:solidFill>
              </a14:hiddenFill>
            </a:ext>
          </a:extLst>
        </p:spPr>
      </p:pic>
      <p:pic>
        <p:nvPicPr>
          <p:cNvPr id="15363" name="Picture 3" descr="\\MIISUNDC\common\Kenora_Forest\Forest Operations\AWS Blocks\2011-12\AWS Blocks\Block 606 Bridged\3. Compliance Photos and Investigations\Garbage and Junk\100_26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6110" y="5471187"/>
            <a:ext cx="1941854" cy="2172587"/>
          </a:xfrm>
          <a:prstGeom prst="rect">
            <a:avLst/>
          </a:prstGeom>
          <a:noFill/>
          <a:effectLst>
            <a:softEdge rad="330200"/>
          </a:effectLst>
          <a:extLst>
            <a:ext uri="{909E8E84-426E-40DD-AFC4-6F175D3DCCD1}">
              <a14:hiddenFill xmlns:a14="http://schemas.microsoft.com/office/drawing/2010/main">
                <a:solidFill>
                  <a:srgbClr val="FFFFFF"/>
                </a:solidFill>
              </a14:hiddenFill>
            </a:ext>
          </a:extLst>
        </p:spPr>
      </p:pic>
      <p:pic>
        <p:nvPicPr>
          <p:cNvPr id="15364" name="Picture 4" descr="\\MIISUNDC\common\Kenora_Forest\Forest Operations\AWS Blocks\2011-12\AWS Blocks\Block 606 Bridged\3. Compliance Photos and Investigations\Garbage and Junk\100_266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9749" y="1020313"/>
            <a:ext cx="2646423" cy="2067387"/>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5365" name="Picture 5" descr="\\MIISUNDC\common\Kenora_Forest\Forest Operations\AWS Blocks\2011-12\AWS Blocks\Block 606 Bridged\3. Compliance Photos and Investigations\Garbage and Junk\100_266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6172" y="3200399"/>
            <a:ext cx="2715542" cy="2206853"/>
          </a:xfrm>
          <a:prstGeom prst="rect">
            <a:avLst/>
          </a:prstGeom>
          <a:noFill/>
          <a:effectLst>
            <a:softEdge rad="203200"/>
          </a:effectLst>
          <a:extLst>
            <a:ext uri="{909E8E84-426E-40DD-AFC4-6F175D3DCCD1}">
              <a14:hiddenFill xmlns:a14="http://schemas.microsoft.com/office/drawing/2010/main">
                <a:solidFill>
                  <a:srgbClr val="FFFFFF"/>
                </a:solidFill>
              </a14:hiddenFill>
            </a:ext>
          </a:extLst>
        </p:spPr>
      </p:pic>
      <p:pic>
        <p:nvPicPr>
          <p:cNvPr id="15366" name="Picture 6" descr="\\MIISUNDC\common\Kenora_Forest\Forest Operations\AWS Blocks\2011-12\AWS Blocks\Block 606 Bridged\3. Compliance Photos and Investigations\Garbage and Junk\100_266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7903" y="2971801"/>
            <a:ext cx="2758269" cy="2499386"/>
          </a:xfrm>
          <a:prstGeom prst="rect">
            <a:avLst/>
          </a:prstGeom>
          <a:noFill/>
          <a:effectLst>
            <a:softEdge rad="406400"/>
          </a:effectLst>
          <a:extLst>
            <a:ext uri="{909E8E84-426E-40DD-AFC4-6F175D3DCCD1}">
              <a14:hiddenFill xmlns:a14="http://schemas.microsoft.com/office/drawing/2010/main">
                <a:solidFill>
                  <a:srgbClr val="FFFFFF"/>
                </a:solidFill>
              </a14:hiddenFill>
            </a:ext>
          </a:extLst>
        </p:spPr>
      </p:pic>
      <p:pic>
        <p:nvPicPr>
          <p:cNvPr id="15367" name="Picture 7" descr="\\MIISUNDC\common\Kenora_Forest\Forest Operations\AWS Blocks\2011-12\AWS Blocks\Block 606 Bridged\3. Compliance Photos and Investigations\Garbage and Junk\100_267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1" y="957141"/>
            <a:ext cx="2835348" cy="2164229"/>
          </a:xfrm>
          <a:prstGeom prst="rect">
            <a:avLst/>
          </a:prstGeom>
          <a:noFill/>
          <a:effectLst>
            <a:softEdge rad="3683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9314" name="Rectangle 2"/>
          <p:cNvSpPr>
            <a:spLocks noGrp="1" noChangeArrowheads="1"/>
          </p:cNvSpPr>
          <p:nvPr>
            <p:ph type="title"/>
          </p:nvPr>
        </p:nvSpPr>
        <p:spPr>
          <a:xfrm>
            <a:off x="1447801" y="838200"/>
            <a:ext cx="7962900" cy="1123950"/>
          </a:xfrm>
        </p:spPr>
        <p:txBody>
          <a:bodyPr/>
          <a:lstStyle/>
          <a:p>
            <a:pPr eaLnBrk="1" hangingPunct="1">
              <a:defRPr/>
            </a:pPr>
            <a:r>
              <a:rPr lang="en-US" dirty="0"/>
              <a:t>Equipment Washing</a:t>
            </a:r>
          </a:p>
        </p:txBody>
      </p:sp>
      <p:pic>
        <p:nvPicPr>
          <p:cNvPr id="46083" name="Picture 3" descr="Washing Station_2"/>
          <p:cNvPicPr>
            <a:picLocks noChangeAspect="1" noChangeArrowheads="1"/>
          </p:cNvPicPr>
          <p:nvPr/>
        </p:nvPicPr>
        <p:blipFill>
          <a:blip r:embed="rId2" cstate="print"/>
          <a:srcRect/>
          <a:stretch>
            <a:fillRect/>
          </a:stretch>
        </p:blipFill>
        <p:spPr bwMode="auto">
          <a:xfrm>
            <a:off x="2514601" y="2286000"/>
            <a:ext cx="6095999" cy="4572000"/>
          </a:xfrm>
          <a:prstGeom prst="rect">
            <a:avLst/>
          </a:prstGeom>
          <a:noFill/>
          <a:ln w="9525">
            <a:noFill/>
            <a:miter lim="800000"/>
            <a:headEnd/>
            <a:tailEnd/>
          </a:ln>
        </p:spPr>
      </p:pic>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p:txBody>
          <a:bodyPr/>
          <a:lstStyle/>
          <a:p>
            <a:pPr defTabSz="914400" eaLnBrk="1" hangingPunct="1">
              <a:defRPr/>
            </a:pPr>
            <a:r>
              <a:rPr lang="en-US" dirty="0">
                <a:solidFill>
                  <a:srgbClr val="0000FF"/>
                </a:solidFill>
              </a:rPr>
              <a:t>Equipment Washing</a:t>
            </a:r>
            <a:endParaRPr lang="en-US" dirty="0"/>
          </a:p>
        </p:txBody>
      </p:sp>
      <p:sp>
        <p:nvSpPr>
          <p:cNvPr id="47107" name="Rectangle 3"/>
          <p:cNvSpPr>
            <a:spLocks noGrp="1" noChangeArrowheads="1"/>
          </p:cNvSpPr>
          <p:nvPr>
            <p:ph type="body" sz="half" idx="1"/>
          </p:nvPr>
        </p:nvSpPr>
        <p:spPr>
          <a:xfrm>
            <a:off x="1425576" y="1981200"/>
            <a:ext cx="3905250" cy="5273675"/>
          </a:xfrm>
        </p:spPr>
        <p:txBody>
          <a:bodyPr/>
          <a:lstStyle/>
          <a:p>
            <a:pPr marL="342900" indent="-342900" defTabSz="914400" eaLnBrk="1" hangingPunct="1">
              <a:spcBef>
                <a:spcPct val="0"/>
              </a:spcBef>
            </a:pPr>
            <a:r>
              <a:rPr lang="en-US" sz="2400" dirty="0"/>
              <a:t>Do not wash equipment within 100m of a watercourse.</a:t>
            </a:r>
          </a:p>
          <a:p>
            <a:pPr marL="342900" indent="-342900" defTabSz="914400" eaLnBrk="1" hangingPunct="1">
              <a:lnSpc>
                <a:spcPct val="50000"/>
              </a:lnSpc>
              <a:spcBef>
                <a:spcPct val="0"/>
              </a:spcBef>
              <a:buFont typeface="Wingdings" pitchFamily="2" charset="2"/>
              <a:buNone/>
            </a:pPr>
            <a:endParaRPr lang="en-US" sz="2400" dirty="0"/>
          </a:p>
          <a:p>
            <a:pPr marL="342900" indent="-342900" defTabSz="914400" eaLnBrk="1" hangingPunct="1">
              <a:spcBef>
                <a:spcPct val="0"/>
              </a:spcBef>
            </a:pPr>
            <a:r>
              <a:rPr lang="en-US" sz="2400" dirty="0"/>
              <a:t>Do not allow washing water to enter watercourses.</a:t>
            </a:r>
          </a:p>
          <a:p>
            <a:pPr marL="342900" indent="-342900" defTabSz="914400" eaLnBrk="1" hangingPunct="1">
              <a:lnSpc>
                <a:spcPct val="55000"/>
              </a:lnSpc>
              <a:spcBef>
                <a:spcPct val="0"/>
              </a:spcBef>
            </a:pPr>
            <a:endParaRPr lang="en-US" sz="2400" dirty="0"/>
          </a:p>
          <a:p>
            <a:pPr marL="342900" indent="-342900" defTabSz="914400" eaLnBrk="1" hangingPunct="1">
              <a:spcBef>
                <a:spcPct val="0"/>
              </a:spcBef>
            </a:pPr>
            <a:r>
              <a:rPr lang="en-US" sz="2400" dirty="0"/>
              <a:t>Do not wash equipment in ponded water.</a:t>
            </a:r>
          </a:p>
          <a:p>
            <a:pPr marL="342900" indent="-342900" defTabSz="914400" eaLnBrk="1" hangingPunct="1">
              <a:lnSpc>
                <a:spcPct val="55000"/>
              </a:lnSpc>
              <a:spcBef>
                <a:spcPct val="0"/>
              </a:spcBef>
            </a:pPr>
            <a:endParaRPr lang="en-US" sz="2400" dirty="0"/>
          </a:p>
          <a:p>
            <a:pPr marL="342900" indent="-342900" defTabSz="914400" eaLnBrk="1" hangingPunct="1">
              <a:spcBef>
                <a:spcPct val="0"/>
              </a:spcBef>
            </a:pPr>
            <a:r>
              <a:rPr lang="en-US" sz="2400" dirty="0"/>
              <a:t>Wash equipment on roads and landing areas only.</a:t>
            </a:r>
          </a:p>
          <a:p>
            <a:pPr marL="342900" indent="-342900" defTabSz="914400" eaLnBrk="1" hangingPunct="1">
              <a:lnSpc>
                <a:spcPct val="55000"/>
              </a:lnSpc>
              <a:spcBef>
                <a:spcPct val="0"/>
              </a:spcBef>
            </a:pPr>
            <a:endParaRPr lang="en-US" sz="2400" dirty="0"/>
          </a:p>
          <a:p>
            <a:pPr marL="342900" indent="-342900" defTabSz="914400" eaLnBrk="1" hangingPunct="1">
              <a:spcBef>
                <a:spcPct val="0"/>
              </a:spcBef>
            </a:pPr>
            <a:r>
              <a:rPr lang="en-US" sz="2400" dirty="0"/>
              <a:t>Clean-up any oily residue left on the ground</a:t>
            </a:r>
            <a:r>
              <a:rPr lang="en-US" sz="2700" dirty="0"/>
              <a:t>.</a:t>
            </a:r>
          </a:p>
        </p:txBody>
      </p:sp>
      <p:pic>
        <p:nvPicPr>
          <p:cNvPr id="47108" name="Picture 4"/>
          <p:cNvPicPr>
            <a:picLocks noChangeAspect="1" noChangeArrowheads="1"/>
          </p:cNvPicPr>
          <p:nvPr/>
        </p:nvPicPr>
        <p:blipFill>
          <a:blip r:embed="rId3" cstate="print"/>
          <a:srcRect/>
          <a:stretch>
            <a:fillRect/>
          </a:stretch>
        </p:blipFill>
        <p:spPr bwMode="auto">
          <a:xfrm>
            <a:off x="1743539" y="685800"/>
            <a:ext cx="931862" cy="1209675"/>
          </a:xfrm>
          <a:prstGeom prst="rect">
            <a:avLst/>
          </a:prstGeom>
          <a:noFill/>
          <a:ln w="34925">
            <a:noFill/>
            <a:miter lim="800000"/>
            <a:headEnd/>
            <a:tailEnd/>
          </a:ln>
        </p:spPr>
      </p:pic>
      <p:pic>
        <p:nvPicPr>
          <p:cNvPr id="47109" name="Picture 5"/>
          <p:cNvPicPr>
            <a:picLocks noChangeAspect="1" noChangeArrowheads="1"/>
          </p:cNvPicPr>
          <p:nvPr/>
        </p:nvPicPr>
        <p:blipFill>
          <a:blip r:embed="rId4" cstate="print"/>
          <a:srcRect/>
          <a:stretch>
            <a:fillRect/>
          </a:stretch>
        </p:blipFill>
        <p:spPr bwMode="auto">
          <a:xfrm>
            <a:off x="8305800" y="457200"/>
            <a:ext cx="806450" cy="1122363"/>
          </a:xfrm>
          <a:prstGeom prst="rect">
            <a:avLst/>
          </a:prstGeom>
          <a:noFill/>
          <a:ln w="34925">
            <a:noFill/>
            <a:miter lim="800000"/>
            <a:headEnd/>
            <a:tailEnd/>
          </a:ln>
        </p:spPr>
      </p:pic>
      <p:pic>
        <p:nvPicPr>
          <p:cNvPr id="47110" name="Picture 6" descr="equipwash"/>
          <p:cNvPicPr>
            <a:picLocks noGrp="1" noChangeAspect="1" noChangeArrowheads="1"/>
          </p:cNvPicPr>
          <p:nvPr>
            <p:ph sz="half" idx="2"/>
          </p:nvPr>
        </p:nvPicPr>
        <p:blipFill>
          <a:blip r:embed="rId5" cstate="print"/>
          <a:srcRect/>
          <a:stretch>
            <a:fillRect/>
          </a:stretch>
        </p:blipFill>
        <p:spPr>
          <a:xfrm>
            <a:off x="5486401" y="1828801"/>
            <a:ext cx="4346575" cy="3260725"/>
          </a:xfrm>
          <a:noFill/>
        </p:spPr>
      </p:pic>
      <p:sp>
        <p:nvSpPr>
          <p:cNvPr id="47111" name="Text Box 7"/>
          <p:cNvSpPr txBox="1">
            <a:spLocks noChangeArrowheads="1"/>
          </p:cNvSpPr>
          <p:nvPr/>
        </p:nvSpPr>
        <p:spPr bwMode="auto">
          <a:xfrm>
            <a:off x="5562600" y="5181601"/>
            <a:ext cx="4191000" cy="1828857"/>
          </a:xfrm>
          <a:prstGeom prst="rect">
            <a:avLst/>
          </a:prstGeom>
          <a:noFill/>
          <a:ln w="34925" algn="ctr">
            <a:noFill/>
            <a:miter lim="800000"/>
            <a:headEnd/>
            <a:tailEnd/>
          </a:ln>
        </p:spPr>
        <p:txBody>
          <a:bodyPr lIns="100278" tIns="52145" rIns="100278" bIns="52145">
            <a:spAutoFit/>
          </a:bodyPr>
          <a:lstStyle/>
          <a:p>
            <a:pPr defTabSz="1019175"/>
            <a:r>
              <a:rPr lang="en-US" sz="2800" dirty="0">
                <a:solidFill>
                  <a:schemeClr val="tx1"/>
                </a:solidFill>
                <a:latin typeface="Arial Narrow" pitchFamily="34" charset="0"/>
              </a:rPr>
              <a:t>If in doubt</a:t>
            </a:r>
            <a:r>
              <a:rPr lang="en-US" sz="2800" dirty="0">
                <a:latin typeface="Arial Narrow" pitchFamily="34" charset="0"/>
              </a:rPr>
              <a:t> </a:t>
            </a:r>
            <a:r>
              <a:rPr lang="en-US" sz="2800" b="1" dirty="0">
                <a:solidFill>
                  <a:srgbClr val="FF0000"/>
                </a:solidFill>
                <a:latin typeface="Arial Narrow" pitchFamily="34" charset="0"/>
              </a:rPr>
              <a:t>STOP WORK</a:t>
            </a:r>
            <a:r>
              <a:rPr lang="en-US" sz="2800" dirty="0">
                <a:latin typeface="Arial Narrow" pitchFamily="34" charset="0"/>
              </a:rPr>
              <a:t> </a:t>
            </a:r>
            <a:r>
              <a:rPr lang="en-US" sz="2800" dirty="0">
                <a:solidFill>
                  <a:schemeClr val="tx1"/>
                </a:solidFill>
                <a:latin typeface="Arial Narrow" pitchFamily="34" charset="0"/>
              </a:rPr>
              <a:t>&amp; refer to your Equipment Washing SOP or ask your supervisor</a:t>
            </a:r>
            <a:endParaRPr lang="en-US" sz="2800" i="1" dirty="0">
              <a:solidFill>
                <a:schemeClr val="tx1"/>
              </a:solidFill>
              <a:latin typeface="Arial Narrow" pitchFamily="34" charset="0"/>
            </a:endParaRPr>
          </a:p>
        </p:txBody>
      </p:sp>
      <p:sp>
        <p:nvSpPr>
          <p:cNvPr id="8" name="Rectangle 7"/>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3602" name="Rectangle 2"/>
          <p:cNvSpPr>
            <a:spLocks noGrp="1" noChangeArrowheads="1"/>
          </p:cNvSpPr>
          <p:nvPr>
            <p:ph type="ctrTitle" idx="4294967295"/>
          </p:nvPr>
        </p:nvSpPr>
        <p:spPr>
          <a:xfrm>
            <a:off x="1524000" y="609600"/>
            <a:ext cx="7712075" cy="1295400"/>
          </a:xfrm>
        </p:spPr>
        <p:txBody>
          <a:bodyPr/>
          <a:lstStyle/>
          <a:p>
            <a:pPr eaLnBrk="1" hangingPunct="1">
              <a:defRPr/>
            </a:pPr>
            <a:r>
              <a:rPr lang="en-GB" dirty="0"/>
              <a:t>Road &amp; Cutblock Ribboning</a:t>
            </a:r>
          </a:p>
        </p:txBody>
      </p:sp>
      <p:pic>
        <p:nvPicPr>
          <p:cNvPr id="48132" name="Picture 4" descr="2ribbons"/>
          <p:cNvPicPr>
            <a:picLocks noChangeAspect="1" noChangeArrowheads="1"/>
          </p:cNvPicPr>
          <p:nvPr/>
        </p:nvPicPr>
        <p:blipFill>
          <a:blip r:embed="rId3" cstate="print"/>
          <a:srcRect/>
          <a:stretch>
            <a:fillRect/>
          </a:stretch>
        </p:blipFill>
        <p:spPr bwMode="auto">
          <a:xfrm>
            <a:off x="2667000" y="1828800"/>
            <a:ext cx="5486400" cy="5163972"/>
          </a:xfrm>
          <a:prstGeom prst="rect">
            <a:avLst/>
          </a:prstGeom>
          <a:noFill/>
          <a:ln w="9525">
            <a:noFill/>
            <a:miter lim="800000"/>
            <a:headEnd/>
            <a:tailEnd/>
          </a:ln>
          <a:effectLst>
            <a:softEdge rad="495300"/>
          </a:effectLst>
        </p:spPr>
      </p:pic>
      <p:sp>
        <p:nvSpPr>
          <p:cNvPr id="5" name="Rectangle 4"/>
          <p:cNvSpPr/>
          <p:nvPr/>
        </p:nvSpPr>
        <p:spPr bwMode="auto">
          <a:xfrm>
            <a:off x="1523999"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2402" name="Rectangle 2"/>
          <p:cNvSpPr>
            <a:spLocks noGrp="1" noChangeArrowheads="1"/>
          </p:cNvSpPr>
          <p:nvPr>
            <p:ph type="title"/>
          </p:nvPr>
        </p:nvSpPr>
        <p:spPr/>
        <p:txBody>
          <a:bodyPr/>
          <a:lstStyle/>
          <a:p>
            <a:pPr eaLnBrk="1" hangingPunct="1">
              <a:defRPr/>
            </a:pPr>
            <a:r>
              <a:rPr lang="en-US" dirty="0"/>
              <a:t>Ribboning Standards</a:t>
            </a:r>
            <a:endParaRPr lang="en-GB" b="0" dirty="0">
              <a:solidFill>
                <a:schemeClr val="tx1"/>
              </a:solidFill>
              <a:effectLst/>
            </a:endParaRPr>
          </a:p>
        </p:txBody>
      </p:sp>
      <p:sp>
        <p:nvSpPr>
          <p:cNvPr id="49155" name="Rectangle 3"/>
          <p:cNvSpPr>
            <a:spLocks noGrp="1" noChangeArrowheads="1"/>
          </p:cNvSpPr>
          <p:nvPr>
            <p:ph type="body" idx="1"/>
          </p:nvPr>
        </p:nvSpPr>
        <p:spPr>
          <a:xfrm>
            <a:off x="1425575" y="1900238"/>
            <a:ext cx="4357688" cy="5354637"/>
          </a:xfrm>
        </p:spPr>
        <p:txBody>
          <a:bodyPr/>
          <a:lstStyle/>
          <a:p>
            <a:pPr eaLnBrk="1" hangingPunct="1">
              <a:buFont typeface="Wingdings" pitchFamily="2" charset="2"/>
              <a:buNone/>
            </a:pPr>
            <a:r>
              <a:rPr lang="en-US" sz="2800" b="1" dirty="0"/>
              <a:t>When ribboning</a:t>
            </a:r>
            <a:r>
              <a:rPr lang="en-US" sz="2800" dirty="0"/>
              <a:t>.</a:t>
            </a:r>
          </a:p>
          <a:p>
            <a:pPr eaLnBrk="1" hangingPunct="1">
              <a:buFont typeface="Symbol" pitchFamily="18" charset="2"/>
              <a:buChar char="·"/>
            </a:pPr>
            <a:r>
              <a:rPr lang="en-US" sz="2800" dirty="0"/>
              <a:t>Use brightly colored flagging tape (PINK) as per </a:t>
            </a:r>
            <a:r>
              <a:rPr lang="en-US" sz="2800" dirty="0" err="1"/>
              <a:t>Mitiigoog</a:t>
            </a:r>
            <a:r>
              <a:rPr lang="en-US" sz="2800" dirty="0"/>
              <a:t> Ribbon Standards</a:t>
            </a:r>
          </a:p>
          <a:p>
            <a:pPr eaLnBrk="1" hangingPunct="1">
              <a:buFont typeface="Symbol" pitchFamily="18" charset="2"/>
              <a:buChar char="·"/>
            </a:pPr>
            <a:r>
              <a:rPr lang="en-US" sz="2800" dirty="0"/>
              <a:t>Ribbon must be hung at intervals such that approximately 2-5 previous ribbons are visible where possible (except for obvious visible boundaries – i.e. roads, adjacent harvested cutblocks). </a:t>
            </a:r>
            <a:r>
              <a:rPr lang="en-US" sz="2800" i="1" dirty="0">
                <a:solidFill>
                  <a:srgbClr val="FF0000"/>
                </a:solidFill>
              </a:rPr>
              <a:t>“Ribbon is cheap - confusion is expensive!”</a:t>
            </a:r>
            <a:endParaRPr lang="en-US" sz="2800" dirty="0">
              <a:solidFill>
                <a:srgbClr val="FF0000"/>
              </a:solidFill>
            </a:endParaRPr>
          </a:p>
        </p:txBody>
      </p:sp>
      <p:sp>
        <p:nvSpPr>
          <p:cNvPr id="742404" name="Text Box 4"/>
          <p:cNvSpPr txBox="1">
            <a:spLocks noChangeArrowheads="1"/>
          </p:cNvSpPr>
          <p:nvPr/>
        </p:nvSpPr>
        <p:spPr bwMode="auto">
          <a:xfrm>
            <a:off x="3101975" y="85726"/>
            <a:ext cx="6872288" cy="472209"/>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400" b="1" i="1" dirty="0">
                <a:solidFill>
                  <a:srgbClr val="339933"/>
                </a:solidFill>
                <a:effectLst>
                  <a:outerShdw blurRad="38100" dist="38100" dir="2700000" algn="tl">
                    <a:srgbClr val="C0C0C0"/>
                  </a:outerShdw>
                </a:effectLst>
              </a:rPr>
              <a:t>Road &amp; Cutblock Ribboning</a:t>
            </a:r>
            <a:endParaRPr lang="en-GB" sz="2400" b="1" i="1" dirty="0">
              <a:solidFill>
                <a:schemeClr val="tx1"/>
              </a:solidFill>
              <a:effectLst>
                <a:outerShdw blurRad="38100" dist="38100" dir="2700000" algn="tl">
                  <a:srgbClr val="C0C0C0"/>
                </a:outerShdw>
              </a:effectLst>
            </a:endParaRPr>
          </a:p>
        </p:txBody>
      </p:sp>
      <p:pic>
        <p:nvPicPr>
          <p:cNvPr id="49157" name="Picture 5" descr="boundaryface"/>
          <p:cNvPicPr>
            <a:picLocks noChangeAspect="1" noChangeArrowheads="1"/>
          </p:cNvPicPr>
          <p:nvPr/>
        </p:nvPicPr>
        <p:blipFill>
          <a:blip r:embed="rId3" cstate="print"/>
          <a:srcRect/>
          <a:stretch>
            <a:fillRect/>
          </a:stretch>
        </p:blipFill>
        <p:spPr bwMode="auto">
          <a:xfrm>
            <a:off x="5688422" y="2057400"/>
            <a:ext cx="3954439" cy="4648200"/>
          </a:xfrm>
          <a:prstGeom prst="rect">
            <a:avLst/>
          </a:prstGeom>
          <a:noFill/>
          <a:ln w="9525">
            <a:noFill/>
            <a:miter lim="800000"/>
            <a:headEnd/>
            <a:tailEnd/>
          </a:ln>
          <a:effectLst>
            <a:softEdge rad="469900"/>
          </a:effectLst>
        </p:spPr>
      </p:pic>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4450" name="Rectangle 2"/>
          <p:cNvSpPr>
            <a:spLocks noGrp="1" noChangeArrowheads="1"/>
          </p:cNvSpPr>
          <p:nvPr>
            <p:ph type="title"/>
          </p:nvPr>
        </p:nvSpPr>
        <p:spPr>
          <a:xfrm>
            <a:off x="1425575" y="517526"/>
            <a:ext cx="7962900" cy="930275"/>
          </a:xfrm>
        </p:spPr>
        <p:txBody>
          <a:bodyPr/>
          <a:lstStyle/>
          <a:p>
            <a:pPr eaLnBrk="1" hangingPunct="1">
              <a:defRPr/>
            </a:pPr>
            <a:r>
              <a:rPr lang="en-US" dirty="0"/>
              <a:t>Ribboning Standards (cont’d)</a:t>
            </a:r>
            <a:endParaRPr lang="en-GB" dirty="0"/>
          </a:p>
        </p:txBody>
      </p:sp>
      <p:sp>
        <p:nvSpPr>
          <p:cNvPr id="50179" name="Rectangle 3"/>
          <p:cNvSpPr>
            <a:spLocks noGrp="1" noChangeArrowheads="1"/>
          </p:cNvSpPr>
          <p:nvPr>
            <p:ph type="body" idx="1"/>
          </p:nvPr>
        </p:nvSpPr>
        <p:spPr>
          <a:xfrm>
            <a:off x="1425576" y="1295401"/>
            <a:ext cx="4289425" cy="5959475"/>
          </a:xfrm>
        </p:spPr>
        <p:txBody>
          <a:bodyPr/>
          <a:lstStyle/>
          <a:p>
            <a:pPr eaLnBrk="1" hangingPunct="1">
              <a:buFont typeface="Symbol" pitchFamily="18" charset="2"/>
              <a:buChar char="·"/>
            </a:pPr>
            <a:r>
              <a:rPr lang="en-US" sz="2800" dirty="0"/>
              <a:t>Ribbon must be hung as high as possible (preferably un-merchantable timber or on branches).</a:t>
            </a:r>
          </a:p>
          <a:p>
            <a:pPr eaLnBrk="1" hangingPunct="1"/>
            <a:r>
              <a:rPr lang="en-US" sz="2800" b="1" dirty="0"/>
              <a:t>All old ribbons (old boundaries, old road location ribbons) that may confuse harvesting operators shall be removed. Especially true where mining exploration is high.  </a:t>
            </a:r>
            <a:r>
              <a:rPr lang="en-US" sz="2800" b="1" u="sng" dirty="0">
                <a:solidFill>
                  <a:srgbClr val="FF0000"/>
                </a:solidFill>
              </a:rPr>
              <a:t>Notify Miisun of any concerns.</a:t>
            </a:r>
          </a:p>
        </p:txBody>
      </p:sp>
      <p:sp>
        <p:nvSpPr>
          <p:cNvPr id="744452"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endParaRPr lang="en-GB" sz="2700" i="1" dirty="0">
              <a:solidFill>
                <a:srgbClr val="339933"/>
              </a:solidFill>
              <a:effectLst>
                <a:outerShdw blurRad="38100" dist="38100" dir="2700000" algn="tl">
                  <a:srgbClr val="C0C0C0"/>
                </a:outerShdw>
              </a:effectLst>
            </a:endParaRPr>
          </a:p>
        </p:txBody>
      </p:sp>
      <p:sp>
        <p:nvSpPr>
          <p:cNvPr id="744453" name="Rectangle 5"/>
          <p:cNvSpPr>
            <a:spLocks noChangeArrowheads="1"/>
          </p:cNvSpPr>
          <p:nvPr/>
        </p:nvSpPr>
        <p:spPr bwMode="auto">
          <a:xfrm>
            <a:off x="5943600" y="226367"/>
            <a:ext cx="3938588" cy="461665"/>
          </a:xfrm>
          <a:prstGeom prst="rect">
            <a:avLst/>
          </a:prstGeom>
          <a:noFill/>
          <a:ln w="9525">
            <a:noFill/>
            <a:miter lim="800000"/>
            <a:headEnd/>
            <a:tailEnd/>
          </a:ln>
          <a:effectLst/>
        </p:spPr>
        <p:txBody>
          <a:bodyPr anchor="ctr">
            <a:spAutoFit/>
          </a:bodyPr>
          <a:lstStyle/>
          <a:p>
            <a:pPr algn="ctr" eaLnBrk="1" hangingPunct="1">
              <a:spcBef>
                <a:spcPct val="0"/>
              </a:spcBef>
              <a:buFontTx/>
              <a:buNone/>
              <a:defRPr/>
            </a:pPr>
            <a:r>
              <a:rPr lang="en-GB" sz="2400" b="1" i="1" dirty="0">
                <a:solidFill>
                  <a:srgbClr val="339933"/>
                </a:solidFill>
                <a:effectLst>
                  <a:outerShdw blurRad="38100" dist="38100" dir="2700000" algn="tl">
                    <a:srgbClr val="C0C0C0"/>
                  </a:outerShdw>
                </a:effectLst>
              </a:rPr>
              <a:t>Road &amp; Cutblock Ribboning</a:t>
            </a:r>
            <a:endParaRPr lang="en-US" sz="2400" b="1" dirty="0">
              <a:solidFill>
                <a:srgbClr val="339933"/>
              </a:solidFill>
              <a:effectLst>
                <a:outerShdw blurRad="38100" dist="38100" dir="2700000" algn="tl">
                  <a:srgbClr val="C0C0C0"/>
                </a:outerShdw>
              </a:effectLst>
            </a:endParaRPr>
          </a:p>
        </p:txBody>
      </p:sp>
      <p:pic>
        <p:nvPicPr>
          <p:cNvPr id="50182" name="Picture 7" descr="ribbon"/>
          <p:cNvPicPr>
            <a:picLocks noChangeAspect="1" noChangeArrowheads="1"/>
          </p:cNvPicPr>
          <p:nvPr/>
        </p:nvPicPr>
        <p:blipFill>
          <a:blip r:embed="rId3" cstate="print"/>
          <a:srcRect/>
          <a:stretch>
            <a:fillRect/>
          </a:stretch>
        </p:blipFill>
        <p:spPr bwMode="auto">
          <a:xfrm>
            <a:off x="5867400" y="1600200"/>
            <a:ext cx="3716338" cy="5486400"/>
          </a:xfrm>
          <a:prstGeom prst="rect">
            <a:avLst/>
          </a:prstGeom>
          <a:noFill/>
          <a:ln w="9525">
            <a:noFill/>
            <a:miter lim="800000"/>
            <a:headEnd/>
            <a:tailEnd/>
          </a:ln>
          <a:effectLst>
            <a:softEdge rad="355600"/>
          </a:effectLst>
        </p:spPr>
      </p:pic>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6498" name="Rectangle 2"/>
          <p:cNvSpPr>
            <a:spLocks noGrp="1" noChangeArrowheads="1"/>
          </p:cNvSpPr>
          <p:nvPr>
            <p:ph type="title"/>
          </p:nvPr>
        </p:nvSpPr>
        <p:spPr>
          <a:xfrm>
            <a:off x="1295400" y="457200"/>
            <a:ext cx="7962900" cy="1123950"/>
          </a:xfrm>
        </p:spPr>
        <p:txBody>
          <a:bodyPr/>
          <a:lstStyle/>
          <a:p>
            <a:pPr eaLnBrk="1" hangingPunct="1">
              <a:defRPr/>
            </a:pPr>
            <a:r>
              <a:rPr lang="en-CA" dirty="0"/>
              <a:t>Ribboning </a:t>
            </a:r>
            <a:r>
              <a:rPr lang="en-GB" dirty="0"/>
              <a:t>Standards </a:t>
            </a:r>
            <a:r>
              <a:rPr lang="en-GB" sz="2200" i="1" dirty="0"/>
              <a:t>continued</a:t>
            </a:r>
          </a:p>
        </p:txBody>
      </p:sp>
      <p:sp>
        <p:nvSpPr>
          <p:cNvPr id="746499" name="Text Box 3"/>
          <p:cNvSpPr txBox="1">
            <a:spLocks noChangeArrowheads="1"/>
          </p:cNvSpPr>
          <p:nvPr/>
        </p:nvSpPr>
        <p:spPr bwMode="auto">
          <a:xfrm>
            <a:off x="3101975" y="85726"/>
            <a:ext cx="6872288" cy="472209"/>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400" b="1" i="1" dirty="0">
                <a:solidFill>
                  <a:srgbClr val="339933"/>
                </a:solidFill>
                <a:effectLst>
                  <a:outerShdw blurRad="38100" dist="38100" dir="2700000" algn="tl">
                    <a:srgbClr val="C0C0C0"/>
                  </a:outerShdw>
                </a:effectLst>
              </a:rPr>
              <a:t>Road &amp; Cutblock Ribboning</a:t>
            </a:r>
          </a:p>
        </p:txBody>
      </p:sp>
      <p:sp>
        <p:nvSpPr>
          <p:cNvPr id="51204" name="Rectangle 4"/>
          <p:cNvSpPr>
            <a:spLocks noGrp="1" noChangeArrowheads="1"/>
          </p:cNvSpPr>
          <p:nvPr>
            <p:ph type="body" idx="1"/>
          </p:nvPr>
        </p:nvSpPr>
        <p:spPr>
          <a:xfrm>
            <a:off x="1425576" y="1447800"/>
            <a:ext cx="3603625" cy="5807075"/>
          </a:xfrm>
        </p:spPr>
        <p:txBody>
          <a:bodyPr/>
          <a:lstStyle/>
          <a:p>
            <a:pPr eaLnBrk="1" hangingPunct="1">
              <a:lnSpc>
                <a:spcPct val="80000"/>
              </a:lnSpc>
              <a:buFont typeface="Wingdings" pitchFamily="2" charset="2"/>
              <a:buNone/>
            </a:pPr>
            <a:r>
              <a:rPr lang="en-US" sz="2800" b="1"/>
              <a:t>Road ribboning identifies…</a:t>
            </a:r>
          </a:p>
          <a:p>
            <a:pPr eaLnBrk="1" hangingPunct="1">
              <a:lnSpc>
                <a:spcPct val="80000"/>
              </a:lnSpc>
              <a:buFont typeface="Symbol" pitchFamily="18" charset="2"/>
              <a:buChar char="·"/>
            </a:pPr>
            <a:r>
              <a:rPr lang="en-US" sz="2400"/>
              <a:t>Start &amp; End of roads</a:t>
            </a:r>
          </a:p>
          <a:p>
            <a:pPr eaLnBrk="1" hangingPunct="1">
              <a:lnSpc>
                <a:spcPct val="80000"/>
              </a:lnSpc>
              <a:buFont typeface="Symbol" pitchFamily="18" charset="2"/>
              <a:buChar char="·"/>
            </a:pPr>
            <a:r>
              <a:rPr lang="en-US" sz="2400"/>
              <a:t>Road Junctions</a:t>
            </a:r>
          </a:p>
          <a:p>
            <a:pPr eaLnBrk="1" hangingPunct="1">
              <a:lnSpc>
                <a:spcPct val="80000"/>
              </a:lnSpc>
              <a:buFont typeface="Symbol" pitchFamily="18" charset="2"/>
              <a:buChar char="·"/>
            </a:pPr>
            <a:r>
              <a:rPr lang="en-US" sz="2400"/>
              <a:t>Corners / changes of direction</a:t>
            </a:r>
          </a:p>
          <a:p>
            <a:pPr eaLnBrk="1" hangingPunct="1">
              <a:lnSpc>
                <a:spcPct val="80000"/>
              </a:lnSpc>
              <a:buFont typeface="Symbol" pitchFamily="18" charset="2"/>
              <a:buChar char="·"/>
            </a:pPr>
            <a:r>
              <a:rPr lang="en-US" sz="2400"/>
              <a:t>Narrowing of right-of-ways widths at stream crossing AOCs and highway entrances.</a:t>
            </a:r>
          </a:p>
          <a:p>
            <a:pPr eaLnBrk="1" hangingPunct="1">
              <a:lnSpc>
                <a:spcPct val="80000"/>
              </a:lnSpc>
              <a:buFont typeface="Symbol" pitchFamily="18" charset="2"/>
              <a:buNone/>
            </a:pPr>
            <a:r>
              <a:rPr lang="en-US" sz="2800" b="1"/>
              <a:t>Cutblock ribboning identifies…</a:t>
            </a:r>
          </a:p>
          <a:p>
            <a:pPr eaLnBrk="1" hangingPunct="1">
              <a:lnSpc>
                <a:spcPct val="80000"/>
              </a:lnSpc>
              <a:buFont typeface="Symbol" pitchFamily="18" charset="2"/>
              <a:buChar char="·"/>
            </a:pPr>
            <a:r>
              <a:rPr lang="en-US" sz="2400"/>
              <a:t>Change in direction of block boundary</a:t>
            </a:r>
          </a:p>
          <a:p>
            <a:pPr eaLnBrk="1" hangingPunct="1">
              <a:lnSpc>
                <a:spcPct val="80000"/>
              </a:lnSpc>
              <a:buFont typeface="Symbol" pitchFamily="18" charset="2"/>
              <a:buChar char="·"/>
            </a:pPr>
            <a:r>
              <a:rPr lang="en-US" sz="2400"/>
              <a:t>Start and end of boundary lines</a:t>
            </a:r>
          </a:p>
        </p:txBody>
      </p:sp>
      <p:pic>
        <p:nvPicPr>
          <p:cNvPr id="51205" name="Picture 5" descr="startrd"/>
          <p:cNvPicPr>
            <a:picLocks noChangeAspect="1" noChangeArrowheads="1"/>
          </p:cNvPicPr>
          <p:nvPr/>
        </p:nvPicPr>
        <p:blipFill>
          <a:blip r:embed="rId3" cstate="print"/>
          <a:srcRect/>
          <a:stretch>
            <a:fillRect/>
          </a:stretch>
        </p:blipFill>
        <p:spPr bwMode="auto">
          <a:xfrm>
            <a:off x="5486400" y="1676401"/>
            <a:ext cx="4286250" cy="5486400"/>
          </a:xfrm>
          <a:prstGeom prst="rect">
            <a:avLst/>
          </a:prstGeom>
          <a:noFill/>
          <a:ln w="9525">
            <a:noFill/>
            <a:miter lim="800000"/>
            <a:headEnd/>
            <a:tailEnd/>
          </a:ln>
          <a:effectLst>
            <a:softEdge rad="228600"/>
          </a:effectLst>
        </p:spPr>
      </p:pic>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8546" name="Rectangle 2"/>
          <p:cNvSpPr>
            <a:spLocks noGrp="1" noChangeArrowheads="1"/>
          </p:cNvSpPr>
          <p:nvPr>
            <p:ph type="title"/>
          </p:nvPr>
        </p:nvSpPr>
        <p:spPr/>
        <p:txBody>
          <a:bodyPr/>
          <a:lstStyle/>
          <a:p>
            <a:pPr eaLnBrk="1" hangingPunct="1">
              <a:defRPr/>
            </a:pPr>
            <a:r>
              <a:rPr lang="en-CA" dirty="0"/>
              <a:t>Ribbon Standards</a:t>
            </a:r>
            <a:endParaRPr lang="en-GB" dirty="0"/>
          </a:p>
        </p:txBody>
      </p:sp>
      <p:sp>
        <p:nvSpPr>
          <p:cNvPr id="748548" name="Text Box 4"/>
          <p:cNvSpPr txBox="1">
            <a:spLocks noChangeArrowheads="1"/>
          </p:cNvSpPr>
          <p:nvPr/>
        </p:nvSpPr>
        <p:spPr bwMode="auto">
          <a:xfrm>
            <a:off x="3101975" y="85726"/>
            <a:ext cx="6872288" cy="472209"/>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400" b="1" i="1" dirty="0">
                <a:solidFill>
                  <a:srgbClr val="339933"/>
                </a:solidFill>
                <a:effectLst>
                  <a:outerShdw blurRad="38100" dist="38100" dir="2700000" algn="tl">
                    <a:srgbClr val="C0C0C0"/>
                  </a:outerShdw>
                </a:effectLst>
              </a:rPr>
              <a:t>Road &amp; Cutblock Ribboning</a:t>
            </a: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2227" name="Rectangle 3"/>
          <p:cNvSpPr>
            <a:spLocks noGrp="1" noChangeArrowheads="1"/>
          </p:cNvSpPr>
          <p:nvPr>
            <p:ph type="body" idx="1"/>
          </p:nvPr>
        </p:nvSpPr>
        <p:spPr>
          <a:xfrm>
            <a:off x="1425575" y="1524000"/>
            <a:ext cx="4060825" cy="5791200"/>
          </a:xfrm>
        </p:spPr>
        <p:txBody>
          <a:bodyPr/>
          <a:lstStyle/>
          <a:p>
            <a:pPr eaLnBrk="1" hangingPunct="1">
              <a:lnSpc>
                <a:spcPct val="80000"/>
              </a:lnSpc>
              <a:buFont typeface="Wingdings" pitchFamily="2" charset="2"/>
              <a:buNone/>
            </a:pPr>
            <a:r>
              <a:rPr lang="en-US" sz="2400" b="1" dirty="0"/>
              <a:t>An example of </a:t>
            </a:r>
            <a:r>
              <a:rPr lang="en-US" sz="2400" b="1" dirty="0">
                <a:solidFill>
                  <a:srgbClr val="3366FF"/>
                </a:solidFill>
              </a:rPr>
              <a:t>road identification</a:t>
            </a:r>
            <a:endParaRPr lang="en-US" sz="2400" dirty="0">
              <a:solidFill>
                <a:srgbClr val="3366FF"/>
              </a:solidFill>
            </a:endParaRPr>
          </a:p>
          <a:p>
            <a:pPr eaLnBrk="1" hangingPunct="1">
              <a:lnSpc>
                <a:spcPct val="80000"/>
              </a:lnSpc>
              <a:buFont typeface="Symbol" pitchFamily="18" charset="2"/>
              <a:buChar char="·"/>
            </a:pPr>
            <a:r>
              <a:rPr lang="en-US" sz="2400" dirty="0"/>
              <a:t>Start and end of roads with 3 ribbons</a:t>
            </a:r>
          </a:p>
          <a:p>
            <a:pPr eaLnBrk="1" hangingPunct="1">
              <a:lnSpc>
                <a:spcPct val="80000"/>
              </a:lnSpc>
              <a:buFont typeface="Symbol" pitchFamily="18" charset="2"/>
              <a:buChar char="·"/>
            </a:pPr>
            <a:r>
              <a:rPr lang="en-US" sz="2400" dirty="0"/>
              <a:t>Single ribbon to mark continuous direction</a:t>
            </a:r>
          </a:p>
          <a:p>
            <a:pPr eaLnBrk="1" hangingPunct="1">
              <a:lnSpc>
                <a:spcPct val="80000"/>
              </a:lnSpc>
              <a:buFont typeface="Symbol" pitchFamily="18" charset="2"/>
              <a:buChar char="·"/>
            </a:pPr>
            <a:r>
              <a:rPr lang="en-US" sz="2400" dirty="0"/>
              <a:t>Two ribbons indicate corner, beginning/end of curve or a change of direction</a:t>
            </a:r>
          </a:p>
          <a:p>
            <a:pPr eaLnBrk="1" hangingPunct="1">
              <a:lnSpc>
                <a:spcPct val="80000"/>
              </a:lnSpc>
              <a:buFont typeface="Wingdings" pitchFamily="2" charset="2"/>
              <a:buNone/>
            </a:pPr>
            <a:r>
              <a:rPr lang="en-US" sz="2400" b="1" dirty="0"/>
              <a:t>An example of </a:t>
            </a:r>
            <a:r>
              <a:rPr lang="en-US" sz="2400" b="1" dirty="0">
                <a:solidFill>
                  <a:schemeClr val="accent1"/>
                </a:solidFill>
              </a:rPr>
              <a:t>cutblock identification</a:t>
            </a:r>
          </a:p>
          <a:p>
            <a:pPr eaLnBrk="1" hangingPunct="1">
              <a:lnSpc>
                <a:spcPct val="80000"/>
              </a:lnSpc>
              <a:buFont typeface="Symbol" pitchFamily="18" charset="2"/>
              <a:buChar char="·"/>
            </a:pPr>
            <a:r>
              <a:rPr lang="en-US" sz="2400" dirty="0"/>
              <a:t>3 ribbons identify the beginning / end of cutblock boundary</a:t>
            </a:r>
          </a:p>
          <a:p>
            <a:pPr eaLnBrk="1" hangingPunct="1">
              <a:lnSpc>
                <a:spcPct val="80000"/>
              </a:lnSpc>
              <a:buFont typeface="Symbol" pitchFamily="18" charset="2"/>
              <a:buChar char="·"/>
            </a:pPr>
            <a:r>
              <a:rPr lang="en-US" sz="2400" dirty="0"/>
              <a:t>2 ribbons indicate a corner or change of direction</a:t>
            </a:r>
          </a:p>
          <a:p>
            <a:pPr eaLnBrk="1" hangingPunct="1">
              <a:lnSpc>
                <a:spcPct val="80000"/>
              </a:lnSpc>
              <a:buFont typeface="Symbol" pitchFamily="18" charset="2"/>
              <a:buChar char="·"/>
            </a:pPr>
            <a:r>
              <a:rPr lang="en-US" sz="2400" dirty="0"/>
              <a:t>Color not an issue but be consistent with its application</a:t>
            </a:r>
            <a:r>
              <a:rPr lang="en-US" sz="2200" dirty="0"/>
              <a:t>. </a:t>
            </a:r>
          </a:p>
        </p:txBody>
      </p:sp>
      <p:pic>
        <p:nvPicPr>
          <p:cNvPr id="52229" name="Picture 5" descr="2ribbons"/>
          <p:cNvPicPr>
            <a:picLocks noChangeAspect="1" noChangeArrowheads="1"/>
          </p:cNvPicPr>
          <p:nvPr/>
        </p:nvPicPr>
        <p:blipFill>
          <a:blip r:embed="rId3" cstate="print"/>
          <a:srcRect/>
          <a:stretch>
            <a:fillRect/>
          </a:stretch>
        </p:blipFill>
        <p:spPr bwMode="auto">
          <a:xfrm>
            <a:off x="5181600" y="1428325"/>
            <a:ext cx="4533901" cy="6045200"/>
          </a:xfrm>
          <a:prstGeom prst="rect">
            <a:avLst/>
          </a:prstGeom>
          <a:noFill/>
          <a:ln w="9525">
            <a:noFill/>
            <a:miter lim="800000"/>
            <a:headEnd/>
            <a:tailEnd/>
          </a:ln>
          <a:effectLst>
            <a:softEdge rad="7620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buFont typeface="Wingdings" pitchFamily="2" charset="2"/>
              <a:buChar char="ü"/>
            </a:pPr>
            <a:r>
              <a:rPr lang="en-CA" sz="4800" dirty="0"/>
              <a:t>SUSTAINABLE FORESTRY </a:t>
            </a:r>
            <a:r>
              <a:rPr lang="en-CA" sz="4400" dirty="0"/>
              <a:t>INITIATIVE</a:t>
            </a:r>
            <a:r>
              <a:rPr lang="en-CA" sz="4800" dirty="0"/>
              <a:t>®</a:t>
            </a:r>
            <a:endParaRPr lang="en-US" sz="4800" dirty="0"/>
          </a:p>
        </p:txBody>
      </p:sp>
      <p:sp>
        <p:nvSpPr>
          <p:cNvPr id="3" name="Content Placeholder 2"/>
          <p:cNvSpPr>
            <a:spLocks noGrp="1"/>
          </p:cNvSpPr>
          <p:nvPr>
            <p:ph idx="1"/>
          </p:nvPr>
        </p:nvSpPr>
        <p:spPr>
          <a:xfrm>
            <a:off x="1524000" y="2209800"/>
            <a:ext cx="7467600" cy="4973638"/>
          </a:xfrm>
        </p:spPr>
        <p:txBody>
          <a:bodyPr/>
          <a:lstStyle/>
          <a:p>
            <a:r>
              <a:rPr lang="en-US" sz="2400" dirty="0"/>
              <a:t>Internationally recognized performance standard aimed at achieving sustainable forest management.</a:t>
            </a:r>
          </a:p>
          <a:p>
            <a:r>
              <a:rPr lang="en-US" sz="2400" dirty="0"/>
              <a:t>Comprehensive system of principles, objectives and performance measures.</a:t>
            </a:r>
          </a:p>
          <a:p>
            <a:r>
              <a:rPr lang="en-US" sz="2400" dirty="0"/>
              <a:t>Built to achieve and promote sustainable forest management on all forestlands</a:t>
            </a:r>
            <a:r>
              <a:rPr lang="en-US" dirty="0"/>
              <a:t>.  </a:t>
            </a:r>
          </a:p>
        </p:txBody>
      </p:sp>
      <p:pic>
        <p:nvPicPr>
          <p:cNvPr id="6" name="Picture 5" descr="Logo, company name&#10;&#10;Description automatically generated">
            <a:extLst>
              <a:ext uri="{FF2B5EF4-FFF2-40B4-BE49-F238E27FC236}">
                <a16:creationId xmlns:a16="http://schemas.microsoft.com/office/drawing/2014/main" id="{3FD39632-B053-A6E4-D352-134E7F263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4876800"/>
            <a:ext cx="2771429" cy="2142857"/>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0594" name="Rectangle 2"/>
          <p:cNvSpPr>
            <a:spLocks noGrp="1" noChangeArrowheads="1"/>
          </p:cNvSpPr>
          <p:nvPr>
            <p:ph type="title"/>
          </p:nvPr>
        </p:nvSpPr>
        <p:spPr/>
        <p:txBody>
          <a:bodyPr/>
          <a:lstStyle/>
          <a:p>
            <a:pPr eaLnBrk="1" hangingPunct="1">
              <a:defRPr/>
            </a:pPr>
            <a:r>
              <a:rPr lang="en-CA" dirty="0"/>
              <a:t>Ribbon Standards</a:t>
            </a:r>
            <a:endParaRPr lang="en-GB" dirty="0"/>
          </a:p>
        </p:txBody>
      </p:sp>
      <p:sp>
        <p:nvSpPr>
          <p:cNvPr id="53251" name="Rectangle 3"/>
          <p:cNvSpPr>
            <a:spLocks noGrp="1" noChangeArrowheads="1"/>
          </p:cNvSpPr>
          <p:nvPr>
            <p:ph type="body" sz="half" idx="1"/>
          </p:nvPr>
        </p:nvSpPr>
        <p:spPr>
          <a:xfrm>
            <a:off x="1447801" y="1447800"/>
            <a:ext cx="7924800" cy="5811838"/>
          </a:xfrm>
        </p:spPr>
        <p:txBody>
          <a:bodyPr/>
          <a:lstStyle/>
          <a:p>
            <a:pPr eaLnBrk="1" hangingPunct="1"/>
            <a:r>
              <a:rPr lang="en-US" sz="2400" b="1" dirty="0">
                <a:solidFill>
                  <a:srgbClr val="FF0000"/>
                </a:solidFill>
              </a:rPr>
              <a:t>Where ribbon lines between allocated and unallocated blocks intersect a road, the ribbons are extended down the road a minimum of 20 meters along the face of the unallocated block.  </a:t>
            </a:r>
            <a:r>
              <a:rPr lang="en-US" sz="2400" b="1" u="sng" dirty="0">
                <a:solidFill>
                  <a:schemeClr val="accent2"/>
                </a:solidFill>
              </a:rPr>
              <a:t>This could save you a very costly fine.</a:t>
            </a:r>
          </a:p>
          <a:p>
            <a:pPr eaLnBrk="1" hangingPunct="1"/>
            <a:r>
              <a:rPr lang="en-US" sz="2400" dirty="0"/>
              <a:t>Ribbon any AOC reserves or significant features</a:t>
            </a:r>
          </a:p>
          <a:p>
            <a:pPr eaLnBrk="1" hangingPunct="1">
              <a:buFont typeface="Wingdings" pitchFamily="2" charset="2"/>
              <a:buNone/>
            </a:pPr>
            <a:r>
              <a:rPr lang="en-US" sz="2400" dirty="0"/>
              <a:t> </a:t>
            </a:r>
          </a:p>
        </p:txBody>
      </p:sp>
      <p:sp>
        <p:nvSpPr>
          <p:cNvPr id="750596" name="Text Box 4"/>
          <p:cNvSpPr txBox="1">
            <a:spLocks noChangeArrowheads="1"/>
          </p:cNvSpPr>
          <p:nvPr/>
        </p:nvSpPr>
        <p:spPr bwMode="auto">
          <a:xfrm>
            <a:off x="3101975" y="85726"/>
            <a:ext cx="6872288" cy="472209"/>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400" b="1" i="1" dirty="0">
                <a:solidFill>
                  <a:srgbClr val="339933"/>
                </a:solidFill>
                <a:effectLst>
                  <a:outerShdw blurRad="38100" dist="38100" dir="2700000" algn="tl">
                    <a:srgbClr val="C0C0C0"/>
                  </a:outerShdw>
                </a:effectLst>
              </a:rPr>
              <a:t>Road &amp; Cutblock Ribboning</a:t>
            </a:r>
          </a:p>
        </p:txBody>
      </p:sp>
      <p:pic>
        <p:nvPicPr>
          <p:cNvPr id="53253" name="Picture 5" descr="Eaglesittingonnest"/>
          <p:cNvPicPr>
            <a:picLocks noGrp="1" noChangeAspect="1" noChangeArrowheads="1"/>
          </p:cNvPicPr>
          <p:nvPr>
            <p:ph sz="half" idx="2"/>
          </p:nvPr>
        </p:nvPicPr>
        <p:blipFill>
          <a:blip r:embed="rId3" cstate="print"/>
          <a:srcRect/>
          <a:stretch>
            <a:fillRect/>
          </a:stretch>
        </p:blipFill>
        <p:spPr>
          <a:xfrm>
            <a:off x="1828800" y="3316786"/>
            <a:ext cx="7010400" cy="4421944"/>
          </a:xfrm>
          <a:noFill/>
          <a:effectLst>
            <a:softEdge rad="673100"/>
          </a:effectLst>
        </p:spPr>
      </p:pic>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58786" name="Rectangle 2"/>
          <p:cNvSpPr>
            <a:spLocks noGrp="1" noChangeArrowheads="1"/>
          </p:cNvSpPr>
          <p:nvPr>
            <p:ph type="title"/>
          </p:nvPr>
        </p:nvSpPr>
        <p:spPr>
          <a:xfrm>
            <a:off x="871871" y="541986"/>
            <a:ext cx="8915400" cy="1123950"/>
          </a:xfrm>
        </p:spPr>
        <p:txBody>
          <a:bodyPr/>
          <a:lstStyle/>
          <a:p>
            <a:pPr eaLnBrk="1" hangingPunct="1">
              <a:defRPr/>
            </a:pPr>
            <a:r>
              <a:rPr lang="en-CA" sz="4100" dirty="0"/>
              <a:t>Marking Adjacent to Private Property, </a:t>
            </a:r>
            <a:br>
              <a:rPr lang="en-CA" sz="4100" dirty="0"/>
            </a:br>
            <a:r>
              <a:rPr lang="en-CA" sz="4100" dirty="0"/>
              <a:t>&amp; Protected Areas</a:t>
            </a:r>
            <a:endParaRPr lang="en-GB" sz="4100" dirty="0"/>
          </a:p>
        </p:txBody>
      </p:sp>
      <p:sp>
        <p:nvSpPr>
          <p:cNvPr id="758788" name="Text Box 4"/>
          <p:cNvSpPr txBox="1">
            <a:spLocks noChangeArrowheads="1"/>
          </p:cNvSpPr>
          <p:nvPr/>
        </p:nvSpPr>
        <p:spPr bwMode="auto">
          <a:xfrm>
            <a:off x="3101975" y="85726"/>
            <a:ext cx="6872288" cy="472209"/>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400" b="1" i="1" dirty="0">
                <a:solidFill>
                  <a:srgbClr val="339933"/>
                </a:solidFill>
                <a:effectLst>
                  <a:outerShdw blurRad="38100" dist="38100" dir="2700000" algn="tl">
                    <a:srgbClr val="C0C0C0"/>
                  </a:outerShdw>
                </a:effectLst>
              </a:rPr>
              <a:t>Road &amp; Cutblock Ribboning</a:t>
            </a:r>
          </a:p>
        </p:txBody>
      </p:sp>
      <p:sp>
        <p:nvSpPr>
          <p:cNvPr id="54278" name="Freeform 8"/>
          <p:cNvSpPr>
            <a:spLocks/>
          </p:cNvSpPr>
          <p:nvPr/>
        </p:nvSpPr>
        <p:spPr bwMode="auto">
          <a:xfrm>
            <a:off x="2590800" y="6743275"/>
            <a:ext cx="9499600" cy="597751"/>
          </a:xfrm>
          <a:custGeom>
            <a:avLst/>
            <a:gdLst>
              <a:gd name="T0" fmla="*/ 0 w 5984"/>
              <a:gd name="T1" fmla="*/ 2147483647 h 1224"/>
              <a:gd name="T2" fmla="*/ 2147483647 w 5984"/>
              <a:gd name="T3" fmla="*/ 2147483647 h 1224"/>
              <a:gd name="T4" fmla="*/ 2147483647 w 5984"/>
              <a:gd name="T5" fmla="*/ 2147483647 h 1224"/>
              <a:gd name="T6" fmla="*/ 2147483647 w 5984"/>
              <a:gd name="T7" fmla="*/ 2147483647 h 1224"/>
              <a:gd name="T8" fmla="*/ 2147483647 w 5984"/>
              <a:gd name="T9" fmla="*/ 2147483647 h 1224"/>
              <a:gd name="T10" fmla="*/ 2147483647 w 5984"/>
              <a:gd name="T11" fmla="*/ 2147483647 h 1224"/>
              <a:gd name="T12" fmla="*/ 2147483647 w 5984"/>
              <a:gd name="T13" fmla="*/ 2147483647 h 1224"/>
              <a:gd name="T14" fmla="*/ 0 60000 65536"/>
              <a:gd name="T15" fmla="*/ 0 60000 65536"/>
              <a:gd name="T16" fmla="*/ 0 60000 65536"/>
              <a:gd name="T17" fmla="*/ 0 60000 65536"/>
              <a:gd name="T18" fmla="*/ 0 60000 65536"/>
              <a:gd name="T19" fmla="*/ 0 60000 65536"/>
              <a:gd name="T20" fmla="*/ 0 60000 65536"/>
              <a:gd name="T21" fmla="*/ 0 w 5984"/>
              <a:gd name="T22" fmla="*/ 0 h 1224"/>
              <a:gd name="T23" fmla="*/ 5984 w 5984"/>
              <a:gd name="T24" fmla="*/ 1224 h 12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84" h="1224">
                <a:moveTo>
                  <a:pt x="0" y="352"/>
                </a:moveTo>
                <a:cubicBezTo>
                  <a:pt x="1748" y="300"/>
                  <a:pt x="3496" y="248"/>
                  <a:pt x="3888" y="208"/>
                </a:cubicBezTo>
                <a:cubicBezTo>
                  <a:pt x="4280" y="168"/>
                  <a:pt x="2352" y="120"/>
                  <a:pt x="2352" y="112"/>
                </a:cubicBezTo>
                <a:cubicBezTo>
                  <a:pt x="2352" y="104"/>
                  <a:pt x="3632" y="248"/>
                  <a:pt x="3888" y="256"/>
                </a:cubicBezTo>
                <a:cubicBezTo>
                  <a:pt x="4144" y="264"/>
                  <a:pt x="3616" y="0"/>
                  <a:pt x="3888" y="160"/>
                </a:cubicBezTo>
                <a:cubicBezTo>
                  <a:pt x="4160" y="320"/>
                  <a:pt x="5984" y="1208"/>
                  <a:pt x="5520" y="1216"/>
                </a:cubicBezTo>
                <a:cubicBezTo>
                  <a:pt x="5056" y="1224"/>
                  <a:pt x="1944" y="360"/>
                  <a:pt x="1104" y="208"/>
                </a:cubicBezTo>
              </a:path>
            </a:pathLst>
          </a:custGeom>
          <a:noFill/>
          <a:ln w="34925" cap="flat" cmpd="sng">
            <a:noFill/>
            <a:prstDash val="solid"/>
            <a:round/>
            <a:headEnd/>
            <a:tailEnd/>
          </a:ln>
        </p:spPr>
        <p:txBody>
          <a:bodyPr lIns="100278" tIns="52145" rIns="100278" bIns="52145" anchor="ctr">
            <a:spAutoFit/>
          </a:bodyPr>
          <a:lstStyle/>
          <a:p>
            <a:endParaRPr lang="en-US"/>
          </a:p>
        </p:txBody>
      </p:sp>
      <p:sp>
        <p:nvSpPr>
          <p:cNvPr id="54279" name="Freeform 9"/>
          <p:cNvSpPr>
            <a:spLocks/>
          </p:cNvSpPr>
          <p:nvPr/>
        </p:nvSpPr>
        <p:spPr bwMode="auto">
          <a:xfrm>
            <a:off x="2133600" y="5987625"/>
            <a:ext cx="6629400" cy="597751"/>
          </a:xfrm>
          <a:custGeom>
            <a:avLst/>
            <a:gdLst>
              <a:gd name="T0" fmla="*/ 0 w 4176"/>
              <a:gd name="T1" fmla="*/ 0 h 144"/>
              <a:gd name="T2" fmla="*/ 2147483647 w 4176"/>
              <a:gd name="T3" fmla="*/ 2147483647 h 144"/>
              <a:gd name="T4" fmla="*/ 2147483647 w 4176"/>
              <a:gd name="T5" fmla="*/ 2147483647 h 144"/>
              <a:gd name="T6" fmla="*/ 0 60000 65536"/>
              <a:gd name="T7" fmla="*/ 0 60000 65536"/>
              <a:gd name="T8" fmla="*/ 0 60000 65536"/>
              <a:gd name="T9" fmla="*/ 0 w 4176"/>
              <a:gd name="T10" fmla="*/ 0 h 144"/>
              <a:gd name="T11" fmla="*/ 4176 w 4176"/>
              <a:gd name="T12" fmla="*/ 144 h 144"/>
            </a:gdLst>
            <a:ahLst/>
            <a:cxnLst>
              <a:cxn ang="T6">
                <a:pos x="T0" y="T1"/>
              </a:cxn>
              <a:cxn ang="T7">
                <a:pos x="T2" y="T3"/>
              </a:cxn>
              <a:cxn ang="T8">
                <a:pos x="T4" y="T5"/>
              </a:cxn>
            </a:cxnLst>
            <a:rect l="T9" t="T10" r="T11" b="T12"/>
            <a:pathLst>
              <a:path w="4176" h="144">
                <a:moveTo>
                  <a:pt x="0" y="0"/>
                </a:moveTo>
                <a:cubicBezTo>
                  <a:pt x="1896" y="36"/>
                  <a:pt x="3792" y="72"/>
                  <a:pt x="3984" y="96"/>
                </a:cubicBezTo>
                <a:cubicBezTo>
                  <a:pt x="4176" y="120"/>
                  <a:pt x="1632" y="144"/>
                  <a:pt x="1152" y="144"/>
                </a:cubicBezTo>
              </a:path>
            </a:pathLst>
          </a:custGeom>
          <a:noFill/>
          <a:ln w="34925" cap="flat" cmpd="sng">
            <a:noFill/>
            <a:prstDash val="solid"/>
            <a:round/>
            <a:headEnd/>
            <a:tailEnd/>
          </a:ln>
        </p:spPr>
        <p:txBody>
          <a:bodyPr lIns="100278" tIns="52145" rIns="100278" bIns="52145" anchor="ctr">
            <a:spAutoFit/>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368781514"/>
              </p:ext>
            </p:extLst>
          </p:nvPr>
        </p:nvGraphicFramePr>
        <p:xfrm>
          <a:off x="1524000" y="1905001"/>
          <a:ext cx="8305800" cy="5334000"/>
        </p:xfrm>
        <a:graphic>
          <a:graphicData uri="http://schemas.openxmlformats.org/drawingml/2006/table">
            <a:tbl>
              <a:tblPr>
                <a:tableStyleId>{5C22544A-7EE6-4342-B048-85BDC9FD1C3A}</a:tableStyleId>
              </a:tblPr>
              <a:tblGrid>
                <a:gridCol w="1281571">
                  <a:extLst>
                    <a:ext uri="{9D8B030D-6E8A-4147-A177-3AD203B41FA5}">
                      <a16:colId xmlns:a16="http://schemas.microsoft.com/office/drawing/2014/main" val="20000"/>
                    </a:ext>
                  </a:extLst>
                </a:gridCol>
                <a:gridCol w="7024229">
                  <a:extLst>
                    <a:ext uri="{9D8B030D-6E8A-4147-A177-3AD203B41FA5}">
                      <a16:colId xmlns:a16="http://schemas.microsoft.com/office/drawing/2014/main" val="20001"/>
                    </a:ext>
                  </a:extLst>
                </a:gridCol>
              </a:tblGrid>
              <a:tr h="5269650">
                <a:tc>
                  <a:txBody>
                    <a:bodyPr/>
                    <a:lstStyle/>
                    <a:p>
                      <a:pPr algn="ctr">
                        <a:spcAft>
                          <a:spcPts val="0"/>
                        </a:spcAft>
                      </a:pPr>
                      <a:r>
                        <a:rPr lang="en-US" sz="1400" dirty="0">
                          <a:effectLst/>
                        </a:rPr>
                        <a:t>Adjacent to Private Property and protected areas</a:t>
                      </a:r>
                    </a:p>
                    <a:p>
                      <a:pPr algn="ctr">
                        <a:spcAft>
                          <a:spcPts val="0"/>
                        </a:spcAft>
                      </a:pPr>
                      <a:r>
                        <a:rPr lang="en-US" sz="1400" dirty="0">
                          <a:effectLst/>
                          <a:latin typeface="Times New Roman"/>
                          <a:ea typeface="Times New Roman"/>
                        </a:rPr>
                        <a:t>(From SOP)</a:t>
                      </a:r>
                      <a:endParaRPr lang="en-CA" sz="1400" dirty="0">
                        <a:effectLst/>
                        <a:latin typeface="Times New Roman"/>
                        <a:ea typeface="Times New Roman"/>
                      </a:endParaRPr>
                    </a:p>
                  </a:txBody>
                  <a:tcPr marL="57371" marR="57371" marT="0" marB="0"/>
                </a:tc>
                <a:tc>
                  <a:txBody>
                    <a:bodyPr/>
                    <a:lstStyle/>
                    <a:p>
                      <a:pPr marL="548640" indent="-411480">
                        <a:spcAft>
                          <a:spcPts val="0"/>
                        </a:spcAft>
                        <a:tabLst>
                          <a:tab pos="118745" algn="l"/>
                          <a:tab pos="548640" algn="l"/>
                          <a:tab pos="118745" algn="l"/>
                        </a:tabLst>
                      </a:pPr>
                      <a:r>
                        <a:rPr lang="en-US" sz="1400" dirty="0">
                          <a:effectLst/>
                        </a:rPr>
                        <a:t>When conducting forest activities adjacent to private property and Crown protected areas the following steps should be taken:</a:t>
                      </a:r>
                      <a:endParaRPr lang="en-CA" sz="1400" dirty="0">
                        <a:effectLst/>
                      </a:endParaRPr>
                    </a:p>
                    <a:p>
                      <a:pPr marL="548640" indent="-411480">
                        <a:spcAft>
                          <a:spcPts val="0"/>
                        </a:spcAft>
                        <a:tabLst>
                          <a:tab pos="118745" algn="l"/>
                          <a:tab pos="548640" algn="l"/>
                          <a:tab pos="118745" algn="l"/>
                        </a:tabLst>
                      </a:pPr>
                      <a:r>
                        <a:rPr lang="en-US" sz="1400" dirty="0">
                          <a:effectLst/>
                        </a:rPr>
                        <a:t> </a:t>
                      </a:r>
                      <a:endParaRPr lang="en-CA" sz="1400" dirty="0">
                        <a:effectLst/>
                      </a:endParaRPr>
                    </a:p>
                    <a:p>
                      <a:pPr marL="342900" lvl="0" indent="-342900">
                        <a:spcAft>
                          <a:spcPts val="0"/>
                        </a:spcAft>
                        <a:buFont typeface="Symbol"/>
                        <a:buChar char=""/>
                        <a:tabLst>
                          <a:tab pos="118745" algn="l"/>
                          <a:tab pos="548640" algn="l"/>
                          <a:tab pos="118745" algn="l"/>
                          <a:tab pos="274320" algn="l"/>
                        </a:tabLst>
                      </a:pPr>
                      <a:r>
                        <a:rPr lang="en-US" sz="1400" dirty="0">
                          <a:effectLst/>
                        </a:rPr>
                        <a:t>Contact Land owner of the land parcel before any ribboning is conducted and operations commence. Personally contact the landowner to inform landowner of operations, the authority to which the operations are being conducted, the planned location of the operation and seek an agreement regarding where the operations will be conducted on the ground. If personal contact is not possible notice will be made in writing so that all correspondence can be tracked and confirmed. The lack of response from a landowner about the notice does not mean agreement with or acceptance of a marked limit of the operations. This notification is in addition to any generally provided during the preparation of the FMP.</a:t>
                      </a:r>
                      <a:endParaRPr lang="en-CA" sz="1400" dirty="0">
                        <a:effectLst/>
                      </a:endParaRPr>
                    </a:p>
                    <a:p>
                      <a:pPr marL="342900" lvl="0" indent="-342900">
                        <a:spcAft>
                          <a:spcPts val="0"/>
                        </a:spcAft>
                        <a:buFont typeface="Symbol"/>
                        <a:buChar char=""/>
                        <a:tabLst>
                          <a:tab pos="118745" algn="l"/>
                          <a:tab pos="548640" algn="l"/>
                          <a:tab pos="118745" algn="l"/>
                          <a:tab pos="274320" algn="l"/>
                        </a:tabLst>
                      </a:pPr>
                      <a:r>
                        <a:rPr lang="en-US" sz="1400" dirty="0">
                          <a:effectLst/>
                        </a:rPr>
                        <a:t>If agreement is reached then the boundary may be marked according to the agreement with the landowner. The decision to engage the services of a surveyor to locate the boundary versus taking the risk of operating near the property boundary and incurring liability rests with the company.</a:t>
                      </a:r>
                      <a:endParaRPr lang="en-CA" sz="1400" dirty="0">
                        <a:effectLst/>
                      </a:endParaRPr>
                    </a:p>
                    <a:p>
                      <a:pPr marL="548640" indent="-411480">
                        <a:spcAft>
                          <a:spcPts val="0"/>
                        </a:spcAft>
                        <a:tabLst>
                          <a:tab pos="118745" algn="l"/>
                          <a:tab pos="548640" algn="l"/>
                          <a:tab pos="118745" algn="l"/>
                        </a:tabLst>
                      </a:pPr>
                      <a:r>
                        <a:rPr lang="en-US" sz="1400" u="sng" dirty="0">
                          <a:effectLst/>
                        </a:rPr>
                        <a:t>Options for boundary marking:</a:t>
                      </a:r>
                      <a:endParaRPr lang="en-CA" sz="1400" dirty="0">
                        <a:effectLst/>
                      </a:endParaRPr>
                    </a:p>
                    <a:p>
                      <a:pPr marL="342900" lvl="0" indent="-342900">
                        <a:spcAft>
                          <a:spcPts val="0"/>
                        </a:spcAft>
                        <a:buFont typeface="Symbol"/>
                        <a:buChar char=""/>
                        <a:tabLst>
                          <a:tab pos="118745" algn="l"/>
                          <a:tab pos="548640" algn="l"/>
                          <a:tab pos="118745" algn="l"/>
                          <a:tab pos="274320" algn="l"/>
                        </a:tabLst>
                      </a:pPr>
                      <a:r>
                        <a:rPr lang="en-US" sz="1400" dirty="0">
                          <a:effectLst/>
                        </a:rPr>
                        <a:t>Can be surveyed by an OLS. Forest operations can be conducted up to the established surveyed line. Ensure surveyed boundary is well </a:t>
                      </a:r>
                      <a:r>
                        <a:rPr lang="en-US" sz="1400" dirty="0" err="1">
                          <a:effectLst/>
                        </a:rPr>
                        <a:t>ribboned</a:t>
                      </a:r>
                      <a:r>
                        <a:rPr lang="en-US" sz="1400" dirty="0">
                          <a:effectLst/>
                        </a:rPr>
                        <a:t> prior to forest operations being conducted. Follow ribboning procedure above and pre-work instructions according to the </a:t>
                      </a:r>
                      <a:r>
                        <a:rPr lang="en-US" sz="1400" u="sng" dirty="0">
                          <a:effectLst/>
                          <a:hlinkClick r:id="rId3"/>
                        </a:rPr>
                        <a:t>Soil Conservation SOP.</a:t>
                      </a:r>
                      <a:r>
                        <a:rPr lang="en-US" sz="1400" dirty="0">
                          <a:effectLst/>
                        </a:rPr>
                        <a:t> Ensure no damage occurs to existing survey markers, corner posts, monuments, iron bars, blaze markers or other survey markers.</a:t>
                      </a:r>
                      <a:endParaRPr lang="en-CA" sz="1400" dirty="0">
                        <a:effectLst/>
                      </a:endParaRPr>
                    </a:p>
                    <a:p>
                      <a:pPr marL="342900" lvl="0" indent="-342900">
                        <a:spcAft>
                          <a:spcPts val="0"/>
                        </a:spcAft>
                        <a:buFont typeface="Symbol"/>
                        <a:buChar char=""/>
                        <a:tabLst>
                          <a:tab pos="274320" algn="l"/>
                        </a:tabLst>
                      </a:pPr>
                      <a:r>
                        <a:rPr lang="en-US" sz="1400" dirty="0">
                          <a:effectLst/>
                        </a:rPr>
                        <a:t>Buffering the area between forest operations and where the actual property boundary is believed to be. Document and communicate to landowner. Provide rationale as to why buffer was left in Compliance report.</a:t>
                      </a:r>
                      <a:endParaRPr lang="en-CA" sz="1400" dirty="0">
                        <a:effectLst/>
                      </a:endParaRPr>
                    </a:p>
                    <a:p>
                      <a:pPr>
                        <a:spcAft>
                          <a:spcPts val="0"/>
                        </a:spcAft>
                      </a:pPr>
                      <a:r>
                        <a:rPr lang="en-US" sz="1400" dirty="0">
                          <a:effectLst/>
                        </a:rPr>
                        <a:t>For both options ensure records showing proof of notification of landowner. This is a condition of our SFL’s.</a:t>
                      </a:r>
                      <a:endParaRPr lang="en-CA" sz="1400" dirty="0">
                        <a:effectLst/>
                      </a:endParaRPr>
                    </a:p>
                    <a:p>
                      <a:pPr marL="548640" indent="-411480">
                        <a:spcAft>
                          <a:spcPts val="0"/>
                        </a:spcAft>
                        <a:tabLst>
                          <a:tab pos="118745" algn="l"/>
                          <a:tab pos="548640" algn="l"/>
                          <a:tab pos="118745" algn="l"/>
                        </a:tabLst>
                      </a:pPr>
                      <a:r>
                        <a:rPr lang="en-US" sz="1400" dirty="0">
                          <a:effectLst/>
                        </a:rPr>
                        <a:t> </a:t>
                      </a:r>
                      <a:endParaRPr lang="en-CA" sz="1400" dirty="0">
                        <a:effectLst/>
                        <a:latin typeface="Times New Roman"/>
                        <a:ea typeface="Times New Roman"/>
                      </a:endParaRPr>
                    </a:p>
                  </a:txBody>
                  <a:tcPr marL="57371" marR="57371" marT="0" marB="0"/>
                </a:tc>
                <a:extLst>
                  <a:ext uri="{0D108BD9-81ED-4DB2-BD59-A6C34878D82A}">
                    <a16:rowId xmlns:a16="http://schemas.microsoft.com/office/drawing/2014/main" val="10000"/>
                  </a:ext>
                </a:extLst>
              </a:tr>
            </a:tbl>
          </a:graphicData>
        </a:graphic>
      </p:graphicFrame>
      <p:sp>
        <p:nvSpPr>
          <p:cNvPr id="3" name="Right Arrow 2"/>
          <p:cNvSpPr/>
          <p:nvPr/>
        </p:nvSpPr>
        <p:spPr bwMode="auto">
          <a:xfrm>
            <a:off x="1524000" y="3276600"/>
            <a:ext cx="2438400" cy="1600200"/>
          </a:xfrm>
          <a:prstGeom prst="right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4" name="Up Arrow 3"/>
          <p:cNvSpPr/>
          <p:nvPr/>
        </p:nvSpPr>
        <p:spPr bwMode="auto">
          <a:xfrm>
            <a:off x="76200" y="914400"/>
            <a:ext cx="2209800" cy="1752600"/>
          </a:xfrm>
          <a:prstGeom prst="up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Striped Right Arrow 4"/>
          <p:cNvSpPr/>
          <p:nvPr/>
        </p:nvSpPr>
        <p:spPr bwMode="auto">
          <a:xfrm>
            <a:off x="1828800" y="7341026"/>
            <a:ext cx="1066800" cy="431374"/>
          </a:xfrm>
          <a:prstGeom prst="stripedRight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6" name="Rectangle 5"/>
          <p:cNvSpPr/>
          <p:nvPr/>
        </p:nvSpPr>
        <p:spPr bwMode="auto">
          <a:xfrm>
            <a:off x="1524000" y="7341026"/>
            <a:ext cx="6705600" cy="355174"/>
          </a:xfrm>
          <a:prstGeom prst="rect">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7" name="Rectangle 6"/>
          <p:cNvSpPr/>
          <p:nvPr/>
        </p:nvSpPr>
        <p:spPr bwMode="auto">
          <a:xfrm>
            <a:off x="1371600" y="7341026"/>
            <a:ext cx="2209800" cy="215687"/>
          </a:xfrm>
          <a:prstGeom prst="rect">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5" name="Rectangle 14"/>
          <p:cNvSpPr/>
          <p:nvPr/>
        </p:nvSpPr>
        <p:spPr bwMode="auto">
          <a:xfrm rot="5400000">
            <a:off x="1928647" y="6936379"/>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6" name="Rectangle 15"/>
          <p:cNvSpPr/>
          <p:nvPr/>
        </p:nvSpPr>
        <p:spPr bwMode="auto">
          <a:xfrm rot="5400000">
            <a:off x="2935122" y="7034047"/>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7" name="Rectangle 16"/>
          <p:cNvSpPr/>
          <p:nvPr/>
        </p:nvSpPr>
        <p:spPr bwMode="auto">
          <a:xfrm rot="5400000">
            <a:off x="4367047" y="7044222"/>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8" name="Rectangle 17"/>
          <p:cNvSpPr/>
          <p:nvPr/>
        </p:nvSpPr>
        <p:spPr bwMode="auto">
          <a:xfrm rot="5400000">
            <a:off x="4938547" y="7034047"/>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9" name="Rectangle 18"/>
          <p:cNvSpPr/>
          <p:nvPr/>
        </p:nvSpPr>
        <p:spPr bwMode="auto">
          <a:xfrm rot="5400000">
            <a:off x="5510047" y="7034048"/>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20" name="Rectangle 19"/>
          <p:cNvSpPr/>
          <p:nvPr/>
        </p:nvSpPr>
        <p:spPr bwMode="auto">
          <a:xfrm rot="5400000">
            <a:off x="6371266" y="7034047"/>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21" name="Rectangle 20"/>
          <p:cNvSpPr/>
          <p:nvPr/>
        </p:nvSpPr>
        <p:spPr bwMode="auto">
          <a:xfrm rot="5400000">
            <a:off x="6962259" y="6985213"/>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8786" name="Rectangle 2"/>
          <p:cNvSpPr>
            <a:spLocks noGrp="1" noChangeArrowheads="1"/>
          </p:cNvSpPr>
          <p:nvPr>
            <p:ph type="title"/>
          </p:nvPr>
        </p:nvSpPr>
        <p:spPr>
          <a:xfrm>
            <a:off x="871871" y="541986"/>
            <a:ext cx="8915400" cy="1123950"/>
          </a:xfrm>
        </p:spPr>
        <p:txBody>
          <a:bodyPr/>
          <a:lstStyle/>
          <a:p>
            <a:pPr eaLnBrk="1" hangingPunct="1">
              <a:defRPr/>
            </a:pPr>
            <a:r>
              <a:rPr lang="en-CA" sz="4100" dirty="0"/>
              <a:t>Marking Adjacent to First Nations</a:t>
            </a:r>
            <a:endParaRPr lang="en-GB" sz="4100" dirty="0"/>
          </a:p>
        </p:txBody>
      </p:sp>
      <p:sp>
        <p:nvSpPr>
          <p:cNvPr id="758788" name="Text Box 4"/>
          <p:cNvSpPr txBox="1">
            <a:spLocks noChangeArrowheads="1"/>
          </p:cNvSpPr>
          <p:nvPr/>
        </p:nvSpPr>
        <p:spPr bwMode="auto">
          <a:xfrm>
            <a:off x="3101975" y="85726"/>
            <a:ext cx="6872288" cy="472209"/>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400" b="1" i="1" dirty="0">
                <a:solidFill>
                  <a:srgbClr val="339933"/>
                </a:solidFill>
                <a:effectLst>
                  <a:outerShdw blurRad="38100" dist="38100" dir="2700000" algn="tl">
                    <a:srgbClr val="C0C0C0"/>
                  </a:outerShdw>
                </a:effectLst>
              </a:rPr>
              <a:t>Road &amp; Cutblock Ribboning</a:t>
            </a:r>
          </a:p>
        </p:txBody>
      </p:sp>
      <p:sp>
        <p:nvSpPr>
          <p:cNvPr id="54278" name="Freeform 8"/>
          <p:cNvSpPr>
            <a:spLocks/>
          </p:cNvSpPr>
          <p:nvPr/>
        </p:nvSpPr>
        <p:spPr bwMode="auto">
          <a:xfrm>
            <a:off x="2590800" y="6743275"/>
            <a:ext cx="9499600" cy="597751"/>
          </a:xfrm>
          <a:custGeom>
            <a:avLst/>
            <a:gdLst>
              <a:gd name="T0" fmla="*/ 0 w 5984"/>
              <a:gd name="T1" fmla="*/ 2147483647 h 1224"/>
              <a:gd name="T2" fmla="*/ 2147483647 w 5984"/>
              <a:gd name="T3" fmla="*/ 2147483647 h 1224"/>
              <a:gd name="T4" fmla="*/ 2147483647 w 5984"/>
              <a:gd name="T5" fmla="*/ 2147483647 h 1224"/>
              <a:gd name="T6" fmla="*/ 2147483647 w 5984"/>
              <a:gd name="T7" fmla="*/ 2147483647 h 1224"/>
              <a:gd name="T8" fmla="*/ 2147483647 w 5984"/>
              <a:gd name="T9" fmla="*/ 2147483647 h 1224"/>
              <a:gd name="T10" fmla="*/ 2147483647 w 5984"/>
              <a:gd name="T11" fmla="*/ 2147483647 h 1224"/>
              <a:gd name="T12" fmla="*/ 2147483647 w 5984"/>
              <a:gd name="T13" fmla="*/ 2147483647 h 1224"/>
              <a:gd name="T14" fmla="*/ 0 60000 65536"/>
              <a:gd name="T15" fmla="*/ 0 60000 65536"/>
              <a:gd name="T16" fmla="*/ 0 60000 65536"/>
              <a:gd name="T17" fmla="*/ 0 60000 65536"/>
              <a:gd name="T18" fmla="*/ 0 60000 65536"/>
              <a:gd name="T19" fmla="*/ 0 60000 65536"/>
              <a:gd name="T20" fmla="*/ 0 60000 65536"/>
              <a:gd name="T21" fmla="*/ 0 w 5984"/>
              <a:gd name="T22" fmla="*/ 0 h 1224"/>
              <a:gd name="T23" fmla="*/ 5984 w 5984"/>
              <a:gd name="T24" fmla="*/ 1224 h 12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84" h="1224">
                <a:moveTo>
                  <a:pt x="0" y="352"/>
                </a:moveTo>
                <a:cubicBezTo>
                  <a:pt x="1748" y="300"/>
                  <a:pt x="3496" y="248"/>
                  <a:pt x="3888" y="208"/>
                </a:cubicBezTo>
                <a:cubicBezTo>
                  <a:pt x="4280" y="168"/>
                  <a:pt x="2352" y="120"/>
                  <a:pt x="2352" y="112"/>
                </a:cubicBezTo>
                <a:cubicBezTo>
                  <a:pt x="2352" y="104"/>
                  <a:pt x="3632" y="248"/>
                  <a:pt x="3888" y="256"/>
                </a:cubicBezTo>
                <a:cubicBezTo>
                  <a:pt x="4144" y="264"/>
                  <a:pt x="3616" y="0"/>
                  <a:pt x="3888" y="160"/>
                </a:cubicBezTo>
                <a:cubicBezTo>
                  <a:pt x="4160" y="320"/>
                  <a:pt x="5984" y="1208"/>
                  <a:pt x="5520" y="1216"/>
                </a:cubicBezTo>
                <a:cubicBezTo>
                  <a:pt x="5056" y="1224"/>
                  <a:pt x="1944" y="360"/>
                  <a:pt x="1104" y="208"/>
                </a:cubicBezTo>
              </a:path>
            </a:pathLst>
          </a:custGeom>
          <a:noFill/>
          <a:ln w="34925" cap="flat" cmpd="sng">
            <a:noFill/>
            <a:prstDash val="solid"/>
            <a:round/>
            <a:headEnd/>
            <a:tailEnd/>
          </a:ln>
        </p:spPr>
        <p:txBody>
          <a:bodyPr lIns="100278" tIns="52145" rIns="100278" bIns="52145" anchor="ctr">
            <a:spAutoFit/>
          </a:bodyPr>
          <a:lstStyle/>
          <a:p>
            <a:endParaRPr lang="en-US"/>
          </a:p>
        </p:txBody>
      </p:sp>
      <p:sp>
        <p:nvSpPr>
          <p:cNvPr id="54279" name="Freeform 9"/>
          <p:cNvSpPr>
            <a:spLocks/>
          </p:cNvSpPr>
          <p:nvPr/>
        </p:nvSpPr>
        <p:spPr bwMode="auto">
          <a:xfrm>
            <a:off x="2133600" y="5987625"/>
            <a:ext cx="6629400" cy="597751"/>
          </a:xfrm>
          <a:custGeom>
            <a:avLst/>
            <a:gdLst>
              <a:gd name="T0" fmla="*/ 0 w 4176"/>
              <a:gd name="T1" fmla="*/ 0 h 144"/>
              <a:gd name="T2" fmla="*/ 2147483647 w 4176"/>
              <a:gd name="T3" fmla="*/ 2147483647 h 144"/>
              <a:gd name="T4" fmla="*/ 2147483647 w 4176"/>
              <a:gd name="T5" fmla="*/ 2147483647 h 144"/>
              <a:gd name="T6" fmla="*/ 0 60000 65536"/>
              <a:gd name="T7" fmla="*/ 0 60000 65536"/>
              <a:gd name="T8" fmla="*/ 0 60000 65536"/>
              <a:gd name="T9" fmla="*/ 0 w 4176"/>
              <a:gd name="T10" fmla="*/ 0 h 144"/>
              <a:gd name="T11" fmla="*/ 4176 w 4176"/>
              <a:gd name="T12" fmla="*/ 144 h 144"/>
            </a:gdLst>
            <a:ahLst/>
            <a:cxnLst>
              <a:cxn ang="T6">
                <a:pos x="T0" y="T1"/>
              </a:cxn>
              <a:cxn ang="T7">
                <a:pos x="T2" y="T3"/>
              </a:cxn>
              <a:cxn ang="T8">
                <a:pos x="T4" y="T5"/>
              </a:cxn>
            </a:cxnLst>
            <a:rect l="T9" t="T10" r="T11" b="T12"/>
            <a:pathLst>
              <a:path w="4176" h="144">
                <a:moveTo>
                  <a:pt x="0" y="0"/>
                </a:moveTo>
                <a:cubicBezTo>
                  <a:pt x="1896" y="36"/>
                  <a:pt x="3792" y="72"/>
                  <a:pt x="3984" y="96"/>
                </a:cubicBezTo>
                <a:cubicBezTo>
                  <a:pt x="4176" y="120"/>
                  <a:pt x="1632" y="144"/>
                  <a:pt x="1152" y="144"/>
                </a:cubicBezTo>
              </a:path>
            </a:pathLst>
          </a:custGeom>
          <a:noFill/>
          <a:ln w="34925" cap="flat" cmpd="sng">
            <a:noFill/>
            <a:prstDash val="solid"/>
            <a:round/>
            <a:headEnd/>
            <a:tailEnd/>
          </a:ln>
        </p:spPr>
        <p:txBody>
          <a:bodyPr lIns="100278" tIns="52145" rIns="100278" bIns="52145" anchor="ctr">
            <a:spAutoFit/>
          </a:bodyPr>
          <a:lstStyle/>
          <a:p>
            <a:endParaRPr lang="en-US"/>
          </a:p>
        </p:txBody>
      </p:sp>
      <p:sp>
        <p:nvSpPr>
          <p:cNvPr id="3" name="Right Arrow 2"/>
          <p:cNvSpPr/>
          <p:nvPr/>
        </p:nvSpPr>
        <p:spPr bwMode="auto">
          <a:xfrm>
            <a:off x="1524000" y="3276600"/>
            <a:ext cx="2438400" cy="1600200"/>
          </a:xfrm>
          <a:prstGeom prst="right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4" name="Up Arrow 3"/>
          <p:cNvSpPr/>
          <p:nvPr/>
        </p:nvSpPr>
        <p:spPr bwMode="auto">
          <a:xfrm>
            <a:off x="76200" y="914400"/>
            <a:ext cx="2209800" cy="1752600"/>
          </a:xfrm>
          <a:prstGeom prst="up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Striped Right Arrow 4"/>
          <p:cNvSpPr/>
          <p:nvPr/>
        </p:nvSpPr>
        <p:spPr bwMode="auto">
          <a:xfrm>
            <a:off x="1828800" y="7341026"/>
            <a:ext cx="1066800" cy="431374"/>
          </a:xfrm>
          <a:prstGeom prst="stripedRight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0" name="Rectangle 9"/>
          <p:cNvSpPr/>
          <p:nvPr/>
        </p:nvSpPr>
        <p:spPr bwMode="auto">
          <a:xfrm rot="5400000">
            <a:off x="1966747" y="6936379"/>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1" name="Rectangle 10"/>
          <p:cNvSpPr/>
          <p:nvPr/>
        </p:nvSpPr>
        <p:spPr bwMode="auto">
          <a:xfrm rot="5400000">
            <a:off x="2843047" y="6912079"/>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2" name="Rectangle 11"/>
          <p:cNvSpPr/>
          <p:nvPr/>
        </p:nvSpPr>
        <p:spPr bwMode="auto">
          <a:xfrm rot="5400000">
            <a:off x="4595647" y="6901445"/>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3" name="Rectangle 12"/>
          <p:cNvSpPr/>
          <p:nvPr/>
        </p:nvSpPr>
        <p:spPr bwMode="auto">
          <a:xfrm rot="5400000">
            <a:off x="5586247" y="7020379"/>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4" name="Rectangle 13"/>
          <p:cNvSpPr/>
          <p:nvPr/>
        </p:nvSpPr>
        <p:spPr bwMode="auto">
          <a:xfrm rot="5400000">
            <a:off x="6602247" y="6971546"/>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5" name="Rectangle 14"/>
          <p:cNvSpPr/>
          <p:nvPr/>
        </p:nvSpPr>
        <p:spPr bwMode="auto">
          <a:xfrm rot="5400000">
            <a:off x="7262647" y="6965476"/>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320783403"/>
              </p:ext>
            </p:extLst>
          </p:nvPr>
        </p:nvGraphicFramePr>
        <p:xfrm>
          <a:off x="1638300" y="1790700"/>
          <a:ext cx="7620000" cy="5067300"/>
        </p:xfrm>
        <a:graphic>
          <a:graphicData uri="http://schemas.openxmlformats.org/drawingml/2006/table">
            <a:tbl>
              <a:tblPr>
                <a:tableStyleId>{5C22544A-7EE6-4342-B048-85BDC9FD1C3A}</a:tableStyleId>
              </a:tblPr>
              <a:tblGrid>
                <a:gridCol w="1175753">
                  <a:extLst>
                    <a:ext uri="{9D8B030D-6E8A-4147-A177-3AD203B41FA5}">
                      <a16:colId xmlns:a16="http://schemas.microsoft.com/office/drawing/2014/main" val="20000"/>
                    </a:ext>
                  </a:extLst>
                </a:gridCol>
                <a:gridCol w="6444247">
                  <a:extLst>
                    <a:ext uri="{9D8B030D-6E8A-4147-A177-3AD203B41FA5}">
                      <a16:colId xmlns:a16="http://schemas.microsoft.com/office/drawing/2014/main" val="20001"/>
                    </a:ext>
                  </a:extLst>
                </a:gridCol>
              </a:tblGrid>
              <a:tr h="5067300">
                <a:tc>
                  <a:txBody>
                    <a:bodyPr/>
                    <a:lstStyle/>
                    <a:p>
                      <a:pPr algn="ctr">
                        <a:spcAft>
                          <a:spcPts val="0"/>
                        </a:spcAft>
                      </a:pPr>
                      <a:r>
                        <a:rPr lang="en-US" sz="1800" dirty="0">
                          <a:effectLst/>
                        </a:rPr>
                        <a:t>Adjacent to First Nation Reserves</a:t>
                      </a:r>
                    </a:p>
                    <a:p>
                      <a:pPr algn="ctr">
                        <a:spcAft>
                          <a:spcPts val="0"/>
                        </a:spcAft>
                      </a:pPr>
                      <a:r>
                        <a:rPr lang="en-US" sz="1800" dirty="0">
                          <a:effectLst/>
                          <a:latin typeface="Times New Roman"/>
                          <a:ea typeface="Times New Roman"/>
                        </a:rPr>
                        <a:t>(From SOP)</a:t>
                      </a:r>
                      <a:endParaRPr lang="en-CA" sz="1800" dirty="0">
                        <a:effectLst/>
                        <a:latin typeface="Times New Roman"/>
                        <a:ea typeface="Times New Roman"/>
                      </a:endParaRPr>
                    </a:p>
                  </a:txBody>
                  <a:tcPr marL="68580" marR="68580" marT="0" marB="0"/>
                </a:tc>
                <a:tc>
                  <a:txBody>
                    <a:bodyPr/>
                    <a:lstStyle/>
                    <a:p>
                      <a:pPr marL="342900" lvl="0" indent="-342900">
                        <a:spcAft>
                          <a:spcPts val="0"/>
                        </a:spcAft>
                        <a:buFont typeface="Symbol"/>
                        <a:buChar char=""/>
                      </a:pPr>
                      <a:r>
                        <a:rPr lang="en-US" sz="1800" dirty="0">
                          <a:effectLst/>
                        </a:rPr>
                        <a:t>Communication regarding the harvest plan, timing, and location of the block must take place with the involved adjacent community.  Of key importance during these communications would be agreement as to where the recognized boundary is located on the ground (i.e. location of an existing blaze line, steel posts, etc.)</a:t>
                      </a:r>
                      <a:endParaRPr lang="en-CA" sz="1800" dirty="0">
                        <a:effectLst/>
                      </a:endParaRPr>
                    </a:p>
                    <a:p>
                      <a:pPr marL="342900" lvl="0" indent="-342900">
                        <a:spcAft>
                          <a:spcPts val="0"/>
                        </a:spcAft>
                        <a:buFont typeface="Symbol"/>
                        <a:buChar char=""/>
                      </a:pPr>
                      <a:r>
                        <a:rPr lang="en-US" sz="1800" dirty="0">
                          <a:effectLst/>
                        </a:rPr>
                        <a:t>In cases where a blaze line exists that does not precisely align with the location of the GPS boundary from the approved FMP, the licensee will recognize the option that is farthest from the community.  This decision will be communicated to the community before harvesting occurs.</a:t>
                      </a:r>
                      <a:endParaRPr lang="en-CA" sz="1800" dirty="0">
                        <a:effectLst/>
                      </a:endParaRPr>
                    </a:p>
                    <a:p>
                      <a:pPr marL="342900" lvl="0" indent="-342900">
                        <a:spcAft>
                          <a:spcPts val="0"/>
                        </a:spcAft>
                        <a:buFont typeface="Symbol"/>
                        <a:buChar char=""/>
                      </a:pPr>
                      <a:r>
                        <a:rPr lang="en-US" sz="1800" dirty="0">
                          <a:effectLst/>
                        </a:rPr>
                        <a:t>A 60m buffer will be applied to this recognized boundary when ribboning is conducted.</a:t>
                      </a:r>
                      <a:endParaRPr lang="en-CA" sz="1800" dirty="0">
                        <a:effectLst/>
                      </a:endParaRPr>
                    </a:p>
                    <a:p>
                      <a:pPr marL="342900" lvl="0" indent="-342900">
                        <a:spcAft>
                          <a:spcPts val="0"/>
                        </a:spcAft>
                        <a:buFont typeface="Symbol"/>
                        <a:buChar char=""/>
                        <a:tabLst>
                          <a:tab pos="118745" algn="l"/>
                          <a:tab pos="548640" algn="l"/>
                          <a:tab pos="118745" algn="l"/>
                        </a:tabLst>
                      </a:pPr>
                      <a:r>
                        <a:rPr lang="en-US" sz="1800" dirty="0">
                          <a:effectLst/>
                        </a:rPr>
                        <a:t>In cases where a blaze line does not exist or cannot be located, a plan will be developed with the community to determine the location of the recognized boundary.  This may involve a request to INAC to have the boundary surveyed, or may involve reaching an alternate agreement with the community if INAC cannot supply the information in a timely manner.  </a:t>
                      </a:r>
                      <a:endParaRPr lang="en-CA" sz="18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050939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52642" name="Rectangle 2"/>
          <p:cNvSpPr>
            <a:spLocks noGrp="1" noChangeArrowheads="1"/>
          </p:cNvSpPr>
          <p:nvPr>
            <p:ph type="ctrTitle" idx="4294967295"/>
          </p:nvPr>
        </p:nvSpPr>
        <p:spPr>
          <a:xfrm>
            <a:off x="1524002" y="1143000"/>
            <a:ext cx="7712075" cy="1295400"/>
          </a:xfrm>
        </p:spPr>
        <p:txBody>
          <a:bodyPr/>
          <a:lstStyle/>
          <a:p>
            <a:pPr eaLnBrk="1" hangingPunct="1">
              <a:defRPr/>
            </a:pPr>
            <a:r>
              <a:rPr lang="en-GB" dirty="0"/>
              <a:t>Road Location </a:t>
            </a:r>
          </a:p>
        </p:txBody>
      </p:sp>
      <p:pic>
        <p:nvPicPr>
          <p:cNvPr id="55300" name="Picture 4" descr="wenasagard"/>
          <p:cNvPicPr>
            <a:picLocks noChangeAspect="1" noChangeArrowheads="1"/>
          </p:cNvPicPr>
          <p:nvPr/>
        </p:nvPicPr>
        <p:blipFill>
          <a:blip r:embed="rId3" cstate="print"/>
          <a:srcRect/>
          <a:stretch>
            <a:fillRect/>
          </a:stretch>
        </p:blipFill>
        <p:spPr bwMode="auto">
          <a:xfrm>
            <a:off x="2286001" y="2300288"/>
            <a:ext cx="6172200" cy="4043362"/>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4690" name="Rectangle 2"/>
          <p:cNvSpPr>
            <a:spLocks noGrp="1" noChangeArrowheads="1"/>
          </p:cNvSpPr>
          <p:nvPr>
            <p:ph type="title"/>
          </p:nvPr>
        </p:nvSpPr>
        <p:spPr>
          <a:xfrm>
            <a:off x="7086600" y="0"/>
            <a:ext cx="2301876" cy="609600"/>
          </a:xfrm>
        </p:spPr>
        <p:txBody>
          <a:bodyPr/>
          <a:lstStyle/>
          <a:p>
            <a:pPr algn="r" eaLnBrk="1" hangingPunct="1">
              <a:defRPr/>
            </a:pPr>
            <a:r>
              <a:rPr lang="en-GB" sz="2800" dirty="0"/>
              <a:t>Road Location</a:t>
            </a:r>
            <a:endParaRPr lang="en-US" dirty="0"/>
          </a:p>
        </p:txBody>
      </p:sp>
      <p:sp>
        <p:nvSpPr>
          <p:cNvPr id="56323" name="Rectangle 3"/>
          <p:cNvSpPr>
            <a:spLocks noGrp="1" noChangeArrowheads="1"/>
          </p:cNvSpPr>
          <p:nvPr>
            <p:ph type="body" idx="1"/>
          </p:nvPr>
        </p:nvSpPr>
        <p:spPr>
          <a:xfrm>
            <a:off x="1524000" y="533401"/>
            <a:ext cx="8534400" cy="6781799"/>
          </a:xfrm>
        </p:spPr>
        <p:txBody>
          <a:bodyPr/>
          <a:lstStyle/>
          <a:p>
            <a:pPr eaLnBrk="1" hangingPunct="1">
              <a:buFont typeface="Wingdings" pitchFamily="2" charset="2"/>
              <a:buNone/>
            </a:pPr>
            <a:r>
              <a:rPr lang="en-GB" b="1" i="1" dirty="0">
                <a:solidFill>
                  <a:srgbClr val="339933"/>
                </a:solidFill>
              </a:rPr>
              <a:t>Planning for Road Location</a:t>
            </a:r>
          </a:p>
          <a:p>
            <a:pPr eaLnBrk="1" hangingPunct="1"/>
            <a:r>
              <a:rPr lang="en-GB" sz="2800" dirty="0"/>
              <a:t>Road must be approved in the Forest Management Plan The proposed location must stay within the FMP road corridor – </a:t>
            </a:r>
            <a:r>
              <a:rPr lang="en-GB" sz="2800" b="1" u="sng" dirty="0"/>
              <a:t>these boundaries are shown on all pre-works</a:t>
            </a:r>
            <a:r>
              <a:rPr lang="en-GB" sz="2800" dirty="0"/>
              <a:t>. If possible, avoid:</a:t>
            </a:r>
          </a:p>
          <a:p>
            <a:pPr eaLnBrk="1" hangingPunct="1">
              <a:buFont typeface="Symbol" pitchFamily="18" charset="2"/>
              <a:buChar char="·"/>
            </a:pPr>
            <a:r>
              <a:rPr lang="en-GB" sz="2800" dirty="0"/>
              <a:t>Rock outcrops</a:t>
            </a:r>
          </a:p>
          <a:p>
            <a:pPr eaLnBrk="1" hangingPunct="1">
              <a:buFont typeface="Symbol" pitchFamily="18" charset="2"/>
              <a:buChar char="·"/>
            </a:pPr>
            <a:r>
              <a:rPr lang="en-GB" sz="2800" dirty="0"/>
              <a:t>Swamps and treed muskegs</a:t>
            </a:r>
          </a:p>
          <a:p>
            <a:pPr eaLnBrk="1" hangingPunct="1">
              <a:buFont typeface="Symbol" pitchFamily="18" charset="2"/>
              <a:buChar char="·"/>
            </a:pPr>
            <a:r>
              <a:rPr lang="en-GB" sz="2800" dirty="0"/>
              <a:t>Sharp curves or steep grades</a:t>
            </a:r>
          </a:p>
          <a:p>
            <a:pPr eaLnBrk="1" hangingPunct="1">
              <a:buFont typeface="Symbol" pitchFamily="18" charset="2"/>
              <a:buChar char="·"/>
            </a:pPr>
            <a:r>
              <a:rPr lang="en-GB" sz="2800" dirty="0"/>
              <a:t>Wet spruce lowland stands</a:t>
            </a:r>
          </a:p>
          <a:p>
            <a:pPr eaLnBrk="1" hangingPunct="1">
              <a:buFont typeface="Symbol" pitchFamily="18" charset="2"/>
              <a:buChar char="·"/>
            </a:pPr>
            <a:r>
              <a:rPr lang="en-GB" sz="2800" dirty="0"/>
              <a:t>Unstable areas (i.e. slumping slopes, etc.)</a:t>
            </a:r>
          </a:p>
          <a:p>
            <a:pPr eaLnBrk="1" hangingPunct="1">
              <a:buFont typeface="Symbol" pitchFamily="18" charset="2"/>
              <a:buChar char="·"/>
            </a:pPr>
            <a:r>
              <a:rPr lang="en-GB" sz="2800" dirty="0"/>
              <a:t>Water crossings</a:t>
            </a:r>
          </a:p>
          <a:p>
            <a:pPr eaLnBrk="1" hangingPunct="1">
              <a:buFont typeface="Symbol" pitchFamily="18" charset="2"/>
              <a:buChar char="·"/>
            </a:pPr>
            <a:r>
              <a:rPr lang="en-GB" sz="2800" dirty="0"/>
              <a:t>Other values that could be negatively impacted by the road.</a:t>
            </a:r>
          </a:p>
          <a:p>
            <a:pPr eaLnBrk="1" hangingPunct="1">
              <a:buFont typeface="Symbol" pitchFamily="18" charset="2"/>
              <a:buChar char="·"/>
            </a:pPr>
            <a:r>
              <a:rPr lang="en-GB" sz="2800" dirty="0"/>
              <a:t>Patented/private land </a:t>
            </a:r>
          </a:p>
          <a:p>
            <a:pPr eaLnBrk="1" hangingPunct="1">
              <a:buFont typeface="Symbol" pitchFamily="18" charset="2"/>
              <a:buChar char="·"/>
            </a:pPr>
            <a:r>
              <a:rPr lang="en-GB" sz="2800" dirty="0"/>
              <a:t>Variance outside of road corridor.</a:t>
            </a:r>
          </a:p>
          <a:p>
            <a:pPr eaLnBrk="1" hangingPunct="1">
              <a:buFont typeface="Symbol" pitchFamily="18" charset="2"/>
              <a:buChar char="·"/>
            </a:pPr>
            <a:endParaRPr lang="en-GB" sz="2800" b="1" dirty="0"/>
          </a:p>
          <a:p>
            <a:pPr eaLnBrk="1" hangingPunct="1">
              <a:buFont typeface="Symbol" pitchFamily="18" charset="2"/>
              <a:buNone/>
            </a:pPr>
            <a:endParaRPr lang="en-US" sz="2800" dirty="0"/>
          </a:p>
        </p:txBody>
      </p:sp>
      <p:pic>
        <p:nvPicPr>
          <p:cNvPr id="56324" name="Picture 4"/>
          <p:cNvPicPr>
            <a:picLocks noChangeAspect="1" noChangeArrowheads="1"/>
          </p:cNvPicPr>
          <p:nvPr/>
        </p:nvPicPr>
        <p:blipFill>
          <a:blip r:embed="rId2" cstate="print"/>
          <a:srcRect/>
          <a:stretch>
            <a:fillRect/>
          </a:stretch>
        </p:blipFill>
        <p:spPr bwMode="auto">
          <a:xfrm>
            <a:off x="7543800" y="2895600"/>
            <a:ext cx="2257425" cy="2781300"/>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5714" name="Rectangle 2"/>
          <p:cNvSpPr>
            <a:spLocks noGrp="1" noChangeArrowheads="1"/>
          </p:cNvSpPr>
          <p:nvPr>
            <p:ph type="title"/>
          </p:nvPr>
        </p:nvSpPr>
        <p:spPr>
          <a:xfrm>
            <a:off x="7239001" y="304801"/>
            <a:ext cx="2454275" cy="457200"/>
          </a:xfrm>
        </p:spPr>
        <p:txBody>
          <a:bodyPr/>
          <a:lstStyle/>
          <a:p>
            <a:pPr algn="r" eaLnBrk="1" hangingPunct="1">
              <a:defRPr/>
            </a:pPr>
            <a:r>
              <a:rPr lang="en-GB" sz="2800" dirty="0"/>
              <a:t>Road Location</a:t>
            </a:r>
            <a:endParaRPr lang="en-US" sz="2800" dirty="0"/>
          </a:p>
        </p:txBody>
      </p:sp>
      <p:sp>
        <p:nvSpPr>
          <p:cNvPr id="755715" name="Rectangle 3"/>
          <p:cNvSpPr>
            <a:spLocks noGrp="1" noChangeArrowheads="1"/>
          </p:cNvSpPr>
          <p:nvPr>
            <p:ph type="body" idx="1"/>
          </p:nvPr>
        </p:nvSpPr>
        <p:spPr>
          <a:xfrm>
            <a:off x="1371600" y="534009"/>
            <a:ext cx="6270626" cy="6934200"/>
          </a:xfrm>
        </p:spPr>
        <p:txBody>
          <a:bodyPr/>
          <a:lstStyle/>
          <a:p>
            <a:pPr eaLnBrk="1" hangingPunct="1">
              <a:buFont typeface="Symbol" pitchFamily="18" charset="2"/>
              <a:buNone/>
              <a:defRPr/>
            </a:pPr>
            <a:r>
              <a:rPr lang="en-GB" b="1" i="1" dirty="0">
                <a:solidFill>
                  <a:srgbClr val="339933"/>
                </a:solidFill>
                <a:effectLst>
                  <a:outerShdw blurRad="38100" dist="38100" dir="2700000" algn="tl">
                    <a:srgbClr val="C0C0C0"/>
                  </a:outerShdw>
                </a:effectLst>
              </a:rPr>
              <a:t>Planning for Road Location (cont’d)</a:t>
            </a:r>
            <a:endParaRPr lang="en-GB" b="1" i="1" dirty="0">
              <a:solidFill>
                <a:srgbClr val="339933"/>
              </a:solidFill>
            </a:endParaRPr>
          </a:p>
          <a:p>
            <a:pPr eaLnBrk="1" hangingPunct="1">
              <a:buFont typeface="Wingdings" pitchFamily="2" charset="2"/>
              <a:buNone/>
              <a:defRPr/>
            </a:pPr>
            <a:r>
              <a:rPr lang="en-GB" sz="2800" dirty="0"/>
              <a:t>If actual road right-of-way location varies outside of proposed corridor, a FMP amendment will be required.</a:t>
            </a:r>
          </a:p>
          <a:p>
            <a:pPr eaLnBrk="1" hangingPunct="1">
              <a:defRPr/>
            </a:pPr>
            <a:r>
              <a:rPr lang="en-GB" sz="2800" dirty="0"/>
              <a:t>Use most current photos to help with layout functions</a:t>
            </a:r>
          </a:p>
          <a:p>
            <a:pPr eaLnBrk="1" hangingPunct="1">
              <a:defRPr/>
            </a:pPr>
            <a:r>
              <a:rPr lang="en-GB" b="1" dirty="0">
                <a:solidFill>
                  <a:srgbClr val="339933"/>
                </a:solidFill>
                <a:effectLst>
                  <a:outerShdw blurRad="38100" dist="38100" dir="2700000" algn="tl">
                    <a:srgbClr val="C0C0C0"/>
                  </a:outerShdw>
                </a:effectLst>
              </a:rPr>
              <a:t>Field Location</a:t>
            </a:r>
            <a:r>
              <a:rPr lang="en-GB" b="1" i="1" dirty="0"/>
              <a:t>	</a:t>
            </a:r>
            <a:r>
              <a:rPr lang="en-GB" sz="2800" dirty="0"/>
              <a:t>Conduct reconnaissance walk(s) through the proposed road location area. Observe, document and consider operational issues mentioned before.  This should only be done by experienced personnel.  Huge $$ on the line with this function…… </a:t>
            </a:r>
          </a:p>
        </p:txBody>
      </p:sp>
      <p:pic>
        <p:nvPicPr>
          <p:cNvPr id="57348" name="Picture 4"/>
          <p:cNvPicPr>
            <a:picLocks noChangeAspect="1" noChangeArrowheads="1"/>
          </p:cNvPicPr>
          <p:nvPr/>
        </p:nvPicPr>
        <p:blipFill>
          <a:blip r:embed="rId2" cstate="print"/>
          <a:srcRect/>
          <a:stretch>
            <a:fillRect/>
          </a:stretch>
        </p:blipFill>
        <p:spPr bwMode="auto">
          <a:xfrm>
            <a:off x="7315201" y="2895601"/>
            <a:ext cx="2332038" cy="3148013"/>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a:xfrm>
            <a:off x="7162800" y="228600"/>
            <a:ext cx="2225675" cy="457200"/>
          </a:xfrm>
        </p:spPr>
        <p:txBody>
          <a:bodyPr/>
          <a:lstStyle/>
          <a:p>
            <a:pPr algn="r" eaLnBrk="1" hangingPunct="1">
              <a:defRPr/>
            </a:pPr>
            <a:r>
              <a:rPr lang="en-GB" sz="2800" dirty="0"/>
              <a:t>Road Location</a:t>
            </a:r>
            <a:endParaRPr lang="en-US" sz="2800" dirty="0"/>
          </a:p>
        </p:txBody>
      </p:sp>
      <p:sp>
        <p:nvSpPr>
          <p:cNvPr id="757763" name="Rectangle 3"/>
          <p:cNvSpPr>
            <a:spLocks noGrp="1" noChangeArrowheads="1"/>
          </p:cNvSpPr>
          <p:nvPr>
            <p:ph type="body" idx="1"/>
          </p:nvPr>
        </p:nvSpPr>
        <p:spPr>
          <a:xfrm>
            <a:off x="1425575" y="609601"/>
            <a:ext cx="7962900" cy="6645275"/>
          </a:xfrm>
        </p:spPr>
        <p:txBody>
          <a:bodyPr/>
          <a:lstStyle/>
          <a:p>
            <a:pPr eaLnBrk="1" hangingPunct="1">
              <a:lnSpc>
                <a:spcPct val="80000"/>
              </a:lnSpc>
              <a:buFont typeface="Symbol" pitchFamily="18" charset="2"/>
              <a:buNone/>
              <a:defRPr/>
            </a:pPr>
            <a:r>
              <a:rPr lang="en-GB" b="1" dirty="0">
                <a:solidFill>
                  <a:srgbClr val="339933"/>
                </a:solidFill>
                <a:effectLst>
                  <a:outerShdw blurRad="38100" dist="38100" dir="2700000" algn="tl">
                    <a:srgbClr val="C0C0C0"/>
                  </a:outerShdw>
                </a:effectLst>
              </a:rPr>
              <a:t>Field Location (cont’d)</a:t>
            </a:r>
            <a:endParaRPr lang="en-GB" sz="4300" dirty="0"/>
          </a:p>
          <a:p>
            <a:pPr eaLnBrk="1" hangingPunct="1">
              <a:lnSpc>
                <a:spcPct val="80000"/>
              </a:lnSpc>
              <a:defRPr/>
            </a:pPr>
            <a:r>
              <a:rPr lang="en-GB" sz="2800" dirty="0"/>
              <a:t>Locate road centreline. Tie flagging tape according to the </a:t>
            </a:r>
            <a:r>
              <a:rPr lang="en-GB" sz="2800" dirty="0">
                <a:solidFill>
                  <a:srgbClr val="3366FF"/>
                </a:solidFill>
              </a:rPr>
              <a:t>Road and Cutblock Ribboning SOP</a:t>
            </a:r>
            <a:r>
              <a:rPr lang="en-GB" sz="2800" dirty="0"/>
              <a:t>.</a:t>
            </a:r>
          </a:p>
          <a:p>
            <a:pPr eaLnBrk="1" hangingPunct="1">
              <a:lnSpc>
                <a:spcPct val="80000"/>
              </a:lnSpc>
              <a:defRPr/>
            </a:pPr>
            <a:r>
              <a:rPr lang="en-GB" sz="2800" dirty="0"/>
              <a:t>Ensure the road right-of-way is within the 500m approved corridor identified in the FMP. Where road passes through AOCs ensure the right-of-way is within the refined 100m road corridor. 	</a:t>
            </a:r>
          </a:p>
          <a:p>
            <a:pPr eaLnBrk="1" hangingPunct="1">
              <a:lnSpc>
                <a:spcPct val="80000"/>
              </a:lnSpc>
              <a:defRPr/>
            </a:pPr>
            <a:r>
              <a:rPr lang="en-GB" sz="2800" dirty="0"/>
              <a:t>Plot actual location of road centreline onto aerial photos, confirming adherence to corridor allowances.</a:t>
            </a:r>
          </a:p>
          <a:p>
            <a:pPr eaLnBrk="1" hangingPunct="1">
              <a:lnSpc>
                <a:spcPct val="80000"/>
              </a:lnSpc>
              <a:buFont typeface="Wingdings" pitchFamily="2" charset="2"/>
              <a:buNone/>
              <a:defRPr/>
            </a:pPr>
            <a:r>
              <a:rPr lang="en-GB" b="1" dirty="0">
                <a:solidFill>
                  <a:srgbClr val="339933"/>
                </a:solidFill>
                <a:effectLst>
                  <a:outerShdw blurRad="38100" dist="38100" dir="2700000" algn="tl">
                    <a:srgbClr val="C0C0C0"/>
                  </a:outerShdw>
                </a:effectLst>
              </a:rPr>
              <a:t>Area of Concern (AOC)</a:t>
            </a:r>
            <a:endParaRPr lang="en-US" i="1" dirty="0">
              <a:solidFill>
                <a:srgbClr val="339933"/>
              </a:solidFill>
            </a:endParaRPr>
          </a:p>
          <a:p>
            <a:pPr eaLnBrk="1" hangingPunct="1">
              <a:lnSpc>
                <a:spcPct val="80000"/>
              </a:lnSpc>
              <a:defRPr/>
            </a:pPr>
            <a:r>
              <a:rPr lang="en-GB" sz="2800" dirty="0"/>
              <a:t>Narrow right of way widths around stream crossing AOC’s to 15-20 metres and highway approaches to 15 metres. </a:t>
            </a:r>
          </a:p>
          <a:p>
            <a:pPr eaLnBrk="1" hangingPunct="1">
              <a:lnSpc>
                <a:spcPct val="80000"/>
              </a:lnSpc>
              <a:defRPr/>
            </a:pPr>
            <a:r>
              <a:rPr lang="en-US" sz="2800" dirty="0"/>
              <a:t>Capture road location information in the Prework instructions and map for the road. Review with contractor prior to cutting ROW.</a:t>
            </a:r>
          </a:p>
        </p:txBody>
      </p:sp>
      <p:sp>
        <p:nvSpPr>
          <p:cNvPr id="4" name="Rectangle 3"/>
          <p:cNvSpPr/>
          <p:nvPr/>
        </p:nvSpPr>
        <p:spPr bwMode="auto">
          <a:xfrm>
            <a:off x="1523999" y="7174649"/>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2386" name="Rectangle 2"/>
          <p:cNvSpPr>
            <a:spLocks noGrp="1" noChangeArrowheads="1"/>
          </p:cNvSpPr>
          <p:nvPr>
            <p:ph type="ctrTitle" idx="4294967295"/>
          </p:nvPr>
        </p:nvSpPr>
        <p:spPr>
          <a:xfrm>
            <a:off x="1600201" y="685800"/>
            <a:ext cx="7712075" cy="838200"/>
          </a:xfrm>
        </p:spPr>
        <p:txBody>
          <a:bodyPr/>
          <a:lstStyle/>
          <a:p>
            <a:pPr eaLnBrk="1" hangingPunct="1">
              <a:defRPr/>
            </a:pPr>
            <a:r>
              <a:rPr lang="en-GB" dirty="0"/>
              <a:t>Soil Conservation</a:t>
            </a:r>
          </a:p>
        </p:txBody>
      </p:sp>
      <p:pic>
        <p:nvPicPr>
          <p:cNvPr id="59396" name="Picture 4" descr="P6010007"/>
          <p:cNvPicPr>
            <a:picLocks noChangeAspect="1" noChangeArrowheads="1"/>
          </p:cNvPicPr>
          <p:nvPr/>
        </p:nvPicPr>
        <p:blipFill>
          <a:blip r:embed="rId3" cstate="print"/>
          <a:srcRect/>
          <a:stretch>
            <a:fillRect/>
          </a:stretch>
        </p:blipFill>
        <p:spPr bwMode="auto">
          <a:xfrm>
            <a:off x="1633151" y="1752600"/>
            <a:ext cx="7636476" cy="5486400"/>
          </a:xfrm>
          <a:prstGeom prst="rect">
            <a:avLst/>
          </a:prstGeom>
          <a:noFill/>
          <a:ln w="9525">
            <a:noFill/>
            <a:miter lim="800000"/>
            <a:headEnd/>
            <a:tailEnd/>
          </a:ln>
          <a:effectLst>
            <a:softEdge rad="558800"/>
          </a:effectLst>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676401" y="533401"/>
            <a:ext cx="7712075" cy="83820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p>
            <a:pPr marL="0" marR="0" lvl="0" indent="0" algn="ctr" defTabSz="1019175" rtl="0" eaLnBrk="1" fontAlgn="base" latinLnBrk="0" hangingPunct="1">
              <a:lnSpc>
                <a:spcPct val="100000"/>
              </a:lnSpc>
              <a:spcBef>
                <a:spcPct val="0"/>
              </a:spcBef>
              <a:spcAft>
                <a:spcPct val="0"/>
              </a:spcAft>
              <a:buClrTx/>
              <a:buSzTx/>
              <a:buFontTx/>
              <a:buNone/>
              <a:tabLst/>
              <a:defRPr/>
            </a:pPr>
            <a:r>
              <a:rPr kumimoji="0" lang="en-GB" sz="4500" b="1" i="0" u="none" strike="noStrike" kern="0" cap="none" spc="0" normalizeH="0" baseline="0" noProof="0" dirty="0">
                <a:ln>
                  <a:noFill/>
                </a:ln>
                <a:solidFill>
                  <a:srgbClr val="339933"/>
                </a:solidFill>
                <a:effectLst>
                  <a:outerShdw blurRad="38100" dist="38100" dir="2700000" algn="tl">
                    <a:srgbClr val="C0C0C0"/>
                  </a:outerShdw>
                </a:effectLst>
                <a:uLnTx/>
                <a:uFillTx/>
                <a:latin typeface="+mj-lt"/>
                <a:ea typeface="+mj-ea"/>
                <a:cs typeface="+mj-cs"/>
              </a:rPr>
              <a:t>Soil Conservation</a:t>
            </a:r>
          </a:p>
        </p:txBody>
      </p:sp>
      <p:sp>
        <p:nvSpPr>
          <p:cNvPr id="4" name="Rectangle 2"/>
          <p:cNvSpPr txBox="1">
            <a:spLocks noChangeArrowheads="1"/>
          </p:cNvSpPr>
          <p:nvPr/>
        </p:nvSpPr>
        <p:spPr bwMode="auto">
          <a:xfrm>
            <a:off x="1600201" y="4191000"/>
            <a:ext cx="7712075" cy="83820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p>
            <a:pPr marL="0" marR="0" lvl="0" indent="0" algn="ctr" defTabSz="1019175" rtl="0" eaLnBrk="1" fontAlgn="base" latinLnBrk="0" hangingPunct="1">
              <a:lnSpc>
                <a:spcPct val="100000"/>
              </a:lnSpc>
              <a:spcBef>
                <a:spcPct val="0"/>
              </a:spcBef>
              <a:spcAft>
                <a:spcPct val="0"/>
              </a:spcAft>
              <a:buClrTx/>
              <a:buSzTx/>
              <a:buFontTx/>
              <a:buNone/>
              <a:tabLst/>
              <a:defRPr/>
            </a:pPr>
            <a:r>
              <a:rPr lang="en-GB" sz="4500" b="1" kern="0" dirty="0">
                <a:solidFill>
                  <a:srgbClr val="339933"/>
                </a:solidFill>
                <a:effectLst>
                  <a:outerShdw blurRad="38100" dist="38100" dir="2700000" algn="tl">
                    <a:srgbClr val="C0C0C0"/>
                  </a:outerShdw>
                </a:effectLst>
                <a:latin typeface="+mj-lt"/>
                <a:ea typeface="+mj-ea"/>
                <a:cs typeface="+mj-cs"/>
              </a:rPr>
              <a:t>Pop Quiz:  The main issue that experienced foresters have with sites where rutting and/or compaction have occurred is </a:t>
            </a:r>
          </a:p>
          <a:p>
            <a:pPr marL="0" marR="0" lvl="0" indent="0" algn="ctr" defTabSz="1019175" rtl="0" eaLnBrk="1" fontAlgn="base" latinLnBrk="0" hangingPunct="1">
              <a:lnSpc>
                <a:spcPct val="100000"/>
              </a:lnSpc>
              <a:spcBef>
                <a:spcPct val="0"/>
              </a:spcBef>
              <a:spcAft>
                <a:spcPct val="0"/>
              </a:spcAft>
              <a:buClrTx/>
              <a:buSzTx/>
              <a:buFontTx/>
              <a:buNone/>
              <a:tabLst/>
              <a:defRPr/>
            </a:pPr>
            <a:endParaRPr lang="en-GB" sz="4500" b="1" kern="0" dirty="0">
              <a:solidFill>
                <a:srgbClr val="339933"/>
              </a:solidFill>
              <a:effectLst>
                <a:outerShdw blurRad="38100" dist="38100" dir="2700000" algn="tl">
                  <a:srgbClr val="C0C0C0"/>
                </a:outerShdw>
              </a:effectLst>
              <a:latin typeface="+mj-lt"/>
              <a:ea typeface="+mj-ea"/>
              <a:cs typeface="+mj-cs"/>
            </a:endParaRPr>
          </a:p>
          <a:p>
            <a:pPr marL="0" marR="0" lvl="0" indent="0" algn="ctr" defTabSz="1019175" rtl="0" eaLnBrk="1" fontAlgn="base" latinLnBrk="0" hangingPunct="1">
              <a:lnSpc>
                <a:spcPct val="100000"/>
              </a:lnSpc>
              <a:spcBef>
                <a:spcPct val="0"/>
              </a:spcBef>
              <a:spcAft>
                <a:spcPct val="0"/>
              </a:spcAft>
              <a:buClrTx/>
              <a:buSzTx/>
              <a:buFontTx/>
              <a:buNone/>
              <a:tabLst/>
              <a:defRPr/>
            </a:pPr>
            <a:r>
              <a:rPr lang="en-GB" sz="4500" b="1" kern="0" dirty="0">
                <a:solidFill>
                  <a:srgbClr val="339933"/>
                </a:solidFill>
                <a:effectLst>
                  <a:outerShdw blurRad="38100" dist="38100" dir="2700000" algn="tl">
                    <a:srgbClr val="C0C0C0"/>
                  </a:outerShdw>
                </a:effectLst>
                <a:latin typeface="+mj-lt"/>
                <a:ea typeface="+mj-ea"/>
                <a:cs typeface="+mj-cs"/>
              </a:rPr>
              <a:t>_______________?</a:t>
            </a:r>
          </a:p>
        </p:txBody>
      </p:sp>
      <p:sp>
        <p:nvSpPr>
          <p:cNvPr id="5" name="Rectangle 2"/>
          <p:cNvSpPr txBox="1">
            <a:spLocks noChangeArrowheads="1"/>
          </p:cNvSpPr>
          <p:nvPr/>
        </p:nvSpPr>
        <p:spPr bwMode="auto">
          <a:xfrm>
            <a:off x="1524002" y="1752601"/>
            <a:ext cx="7712075" cy="83820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p>
            <a:pPr marL="0" marR="0" lvl="0" indent="0" algn="ctr" defTabSz="1019175" rtl="0" eaLnBrk="1" fontAlgn="base" latinLnBrk="0" hangingPunct="1">
              <a:lnSpc>
                <a:spcPct val="100000"/>
              </a:lnSpc>
              <a:spcBef>
                <a:spcPct val="0"/>
              </a:spcBef>
              <a:spcAft>
                <a:spcPct val="0"/>
              </a:spcAft>
              <a:buClrTx/>
              <a:buSzTx/>
              <a:buFontTx/>
              <a:buNone/>
              <a:tabLst/>
              <a:defRPr/>
            </a:pPr>
            <a:r>
              <a:rPr kumimoji="0" lang="en-GB" sz="4500" b="1" i="0" u="sng" strike="noStrike" kern="0" cap="none" spc="0" normalizeH="0" baseline="0" noProof="0" dirty="0">
                <a:ln>
                  <a:noFill/>
                </a:ln>
                <a:solidFill>
                  <a:schemeClr val="tx1"/>
                </a:solidFill>
                <a:effectLst>
                  <a:outerShdw blurRad="38100" dist="38100" dir="2700000" algn="tl">
                    <a:srgbClr val="C0C0C0"/>
                  </a:outerShdw>
                </a:effectLst>
                <a:uLnTx/>
                <a:uFillTx/>
                <a:latin typeface="+mj-lt"/>
                <a:ea typeface="+mj-ea"/>
                <a:cs typeface="+mj-cs"/>
              </a:rPr>
              <a:t>What’s the Real Issue?</a:t>
            </a: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4" name="Rectangle 2"/>
          <p:cNvSpPr txBox="1">
            <a:spLocks noChangeArrowheads="1"/>
          </p:cNvSpPr>
          <p:nvPr/>
        </p:nvSpPr>
        <p:spPr bwMode="auto">
          <a:xfrm>
            <a:off x="1447801" y="304800"/>
            <a:ext cx="7712075" cy="83820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p>
            <a:pPr marL="0" marR="0" lvl="0" indent="0" algn="ctr" defTabSz="1019175" rtl="0" eaLnBrk="1" fontAlgn="base" latinLnBrk="0" hangingPunct="1">
              <a:lnSpc>
                <a:spcPct val="100000"/>
              </a:lnSpc>
              <a:spcBef>
                <a:spcPct val="0"/>
              </a:spcBef>
              <a:spcAft>
                <a:spcPct val="0"/>
              </a:spcAft>
              <a:buClrTx/>
              <a:buSzTx/>
              <a:buFontTx/>
              <a:buNone/>
              <a:tabLst/>
              <a:defRPr/>
            </a:pPr>
            <a:r>
              <a:rPr kumimoji="0" lang="en-GB" sz="4500" b="1" i="0" u="none" strike="noStrike" kern="0" cap="none" spc="0" normalizeH="0" baseline="0" noProof="0" dirty="0">
                <a:ln>
                  <a:noFill/>
                </a:ln>
                <a:solidFill>
                  <a:srgbClr val="339933"/>
                </a:solidFill>
                <a:effectLst>
                  <a:outerShdw blurRad="38100" dist="38100" dir="2700000" algn="tl">
                    <a:srgbClr val="C0C0C0"/>
                  </a:outerShdw>
                </a:effectLst>
                <a:uLnTx/>
                <a:uFillTx/>
                <a:latin typeface="+mj-lt"/>
                <a:ea typeface="+mj-ea"/>
                <a:cs typeface="+mj-cs"/>
              </a:rPr>
              <a:t>Soil Conservation</a:t>
            </a:r>
          </a:p>
        </p:txBody>
      </p:sp>
      <p:pic>
        <p:nvPicPr>
          <p:cNvPr id="5" name="Picture 4"/>
          <p:cNvPicPr/>
          <p:nvPr/>
        </p:nvPicPr>
        <p:blipFill>
          <a:blip r:embed="rId2" cstate="print"/>
          <a:srcRect/>
          <a:stretch>
            <a:fillRect/>
          </a:stretch>
        </p:blipFill>
        <p:spPr bwMode="auto">
          <a:xfrm>
            <a:off x="5105401" y="1295400"/>
            <a:ext cx="4724400" cy="3124200"/>
          </a:xfrm>
          <a:prstGeom prst="rect">
            <a:avLst/>
          </a:prstGeom>
          <a:noFill/>
          <a:ln w="9525">
            <a:noFill/>
            <a:miter lim="800000"/>
            <a:headEnd/>
            <a:tailEnd/>
          </a:ln>
          <a:effectLst>
            <a:softEdge rad="292100"/>
          </a:effectLst>
        </p:spPr>
      </p:pic>
      <p:pic>
        <p:nvPicPr>
          <p:cNvPr id="6" name="Picture 5"/>
          <p:cNvPicPr/>
          <p:nvPr/>
        </p:nvPicPr>
        <p:blipFill>
          <a:blip r:embed="rId3" cstate="print"/>
          <a:srcRect/>
          <a:stretch>
            <a:fillRect/>
          </a:stretch>
        </p:blipFill>
        <p:spPr bwMode="auto">
          <a:xfrm>
            <a:off x="990601" y="3962401"/>
            <a:ext cx="5943600" cy="3127013"/>
          </a:xfrm>
          <a:prstGeom prst="rect">
            <a:avLst/>
          </a:prstGeom>
          <a:noFill/>
          <a:ln w="9525">
            <a:noFill/>
            <a:miter lim="800000"/>
            <a:headEnd/>
            <a:tailEnd/>
          </a:ln>
        </p:spPr>
      </p:pic>
      <p:sp>
        <p:nvSpPr>
          <p:cNvPr id="211970" name="AutoShape 2"/>
          <p:cNvSpPr>
            <a:spLocks noChangeArrowheads="1"/>
          </p:cNvSpPr>
          <p:nvPr/>
        </p:nvSpPr>
        <p:spPr bwMode="auto">
          <a:xfrm rot="19340531">
            <a:off x="5482199" y="3709615"/>
            <a:ext cx="2163269" cy="723900"/>
          </a:xfrm>
          <a:prstGeom prst="leftArrow">
            <a:avLst>
              <a:gd name="adj1" fmla="val 50000"/>
              <a:gd name="adj2" fmla="val 61513"/>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211971" name="Rectangle 3"/>
          <p:cNvSpPr>
            <a:spLocks noChangeArrowheads="1"/>
          </p:cNvSpPr>
          <p:nvPr/>
        </p:nvSpPr>
        <p:spPr bwMode="auto">
          <a:xfrm>
            <a:off x="1523999" y="1400458"/>
            <a:ext cx="32766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2000" b="1" i="0" u="none" strike="noStrike" cap="none" normalizeH="0" baseline="0" dirty="0">
                <a:ln>
                  <a:noFill/>
                </a:ln>
                <a:solidFill>
                  <a:schemeClr val="tx1"/>
                </a:solidFill>
                <a:effectLst/>
                <a:latin typeface="Arial" pitchFamily="34" charset="0"/>
                <a:ea typeface="Calibri" pitchFamily="34" charset="0"/>
                <a:cs typeface="Arial" pitchFamily="34" charset="0"/>
              </a:rPr>
              <a:t>Lowlands </a:t>
            </a:r>
            <a:r>
              <a:rPr kumimoji="0" lang="en-CA" sz="2000" b="1" i="0" u="sng" strike="noStrike" cap="none" normalizeH="0" baseline="0" dirty="0">
                <a:ln>
                  <a:noFill/>
                </a:ln>
                <a:solidFill>
                  <a:srgbClr val="FF0000"/>
                </a:solidFill>
                <a:effectLst/>
                <a:latin typeface="Arial" pitchFamily="34" charset="0"/>
                <a:ea typeface="Calibri" pitchFamily="34" charset="0"/>
                <a:cs typeface="Arial" pitchFamily="34" charset="0"/>
              </a:rPr>
              <a:t>and fine textured soils (i.e. silts &amp; clays)</a:t>
            </a:r>
            <a:r>
              <a:rPr kumimoji="0" lang="en-CA" sz="2000" b="1" i="0" u="none" strike="noStrike" cap="none" normalizeH="0" baseline="0" dirty="0">
                <a:ln>
                  <a:noFill/>
                </a:ln>
                <a:solidFill>
                  <a:schemeClr val="tx1"/>
                </a:solidFill>
                <a:effectLst/>
                <a:latin typeface="Arial" pitchFamily="34" charset="0"/>
                <a:ea typeface="Calibri" pitchFamily="34" charset="0"/>
                <a:cs typeface="Arial" pitchFamily="34" charset="0"/>
              </a:rPr>
              <a:t> are most prone to rutting and compaction </a:t>
            </a:r>
            <a:r>
              <a:rPr kumimoji="0" lang="en-CA" sz="20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20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en-CA" sz="2000" b="1" i="0" u="sng" strike="noStrike" cap="none" normalizeH="0" baseline="0" dirty="0">
                <a:ln>
                  <a:noFill/>
                </a:ln>
                <a:solidFill>
                  <a:schemeClr val="tx1"/>
                </a:solidFill>
                <a:effectLst/>
                <a:latin typeface="Arial" pitchFamily="34" charset="0"/>
                <a:ea typeface="Calibri" pitchFamily="34" charset="0"/>
                <a:cs typeface="Arial" pitchFamily="34" charset="0"/>
              </a:rPr>
              <a:t>know your ground</a:t>
            </a:r>
            <a:r>
              <a:rPr kumimoji="0" lang="en-CA" sz="2000" b="1" i="0" u="none" strike="noStrike" cap="none" normalizeH="0" baseline="0" dirty="0">
                <a:ln>
                  <a:noFill/>
                </a:ln>
                <a:solidFill>
                  <a:schemeClr val="tx1"/>
                </a:solidFill>
                <a:effectLst/>
                <a:latin typeface="Arial" pitchFamily="34" charset="0"/>
                <a:ea typeface="Calibri" pitchFamily="34" charset="0"/>
                <a:cs typeface="Arial" pitchFamily="34" charset="0"/>
              </a:rPr>
              <a:t>, and observe the footprint you are leaving.</a:t>
            </a:r>
            <a:endParaRPr kumimoji="0" lang="en-CA" sz="1050" b="0" i="0" u="none" strike="noStrike" cap="none" normalizeH="0" baseline="0" dirty="0">
              <a:ln>
                <a:noFill/>
              </a:ln>
              <a:solidFill>
                <a:schemeClr val="tx1"/>
              </a:solidFill>
              <a:effectLst/>
              <a:latin typeface="Arial" pitchFamily="34" charset="0"/>
              <a:cs typeface="Arial" pitchFamily="34" charset="0"/>
            </a:endParaRPr>
          </a:p>
        </p:txBody>
      </p:sp>
      <p:sp>
        <p:nvSpPr>
          <p:cNvPr id="9" name="Rectangle 3"/>
          <p:cNvSpPr>
            <a:spLocks noChangeArrowheads="1"/>
          </p:cNvSpPr>
          <p:nvPr/>
        </p:nvSpPr>
        <p:spPr bwMode="auto">
          <a:xfrm>
            <a:off x="7010400" y="5028457"/>
            <a:ext cx="2667000" cy="19082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CA" sz="1000" b="1" i="0" u="none" strike="noStrike" cap="none" normalizeH="0" baseline="0" dirty="0">
              <a:ln>
                <a:noFill/>
              </a:ln>
              <a:solidFill>
                <a:srgbClr val="FF00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sz="1800" b="1" i="0" u="none" strike="noStrike" cap="none" normalizeH="0" baseline="0" dirty="0">
                <a:ln>
                  <a:noFill/>
                </a:ln>
                <a:solidFill>
                  <a:srgbClr val="FF0000"/>
                </a:solidFill>
                <a:effectLst/>
                <a:latin typeface="Arial" pitchFamily="34" charset="0"/>
                <a:ea typeface="Calibri" pitchFamily="34" charset="0"/>
                <a:cs typeface="Arial" pitchFamily="34" charset="0"/>
              </a:rPr>
              <a:t>Rutting is highly visible, compaction is </a:t>
            </a:r>
            <a:r>
              <a:rPr kumimoji="0" lang="en-CA" sz="1800" b="1" i="0" u="sng" strike="noStrike" cap="none" normalizeH="0" baseline="0" dirty="0">
                <a:ln>
                  <a:noFill/>
                </a:ln>
                <a:solidFill>
                  <a:srgbClr val="FF0000"/>
                </a:solidFill>
                <a:effectLst/>
                <a:latin typeface="Arial" pitchFamily="34" charset="0"/>
                <a:ea typeface="Calibri" pitchFamily="34" charset="0"/>
                <a:cs typeface="Arial" pitchFamily="34" charset="0"/>
              </a:rPr>
              <a:t>not as visible</a:t>
            </a:r>
            <a:r>
              <a:rPr kumimoji="0" lang="en-CA" sz="1800" b="1" i="0" u="none" strike="noStrike" cap="none" normalizeH="0" baseline="0" dirty="0">
                <a:ln>
                  <a:noFill/>
                </a:ln>
                <a:solidFill>
                  <a:srgbClr val="FF0000"/>
                </a:solidFill>
                <a:effectLst/>
                <a:latin typeface="Arial" pitchFamily="34" charset="0"/>
                <a:ea typeface="Calibri" pitchFamily="34" charset="0"/>
                <a:cs typeface="Arial" pitchFamily="34" charset="0"/>
              </a:rPr>
              <a:t>.  Both affect the ability of the </a:t>
            </a:r>
            <a:r>
              <a:rPr lang="en-CA" sz="1800" b="1" dirty="0">
                <a:solidFill>
                  <a:schemeClr val="tx1"/>
                </a:solidFill>
                <a:latin typeface="Arial" pitchFamily="34" charset="0"/>
                <a:ea typeface="Calibri" pitchFamily="34" charset="0"/>
                <a:cs typeface="Arial" pitchFamily="34" charset="0"/>
              </a:rPr>
              <a:t>FOREST TO REGENERATE</a:t>
            </a:r>
            <a:endParaRPr kumimoji="0" lang="en-CA" sz="2000" b="1" i="0" u="none" strike="noStrike" cap="none" normalizeH="0" baseline="0" dirty="0">
              <a:ln>
                <a:noFill/>
              </a:ln>
              <a:solidFill>
                <a:srgbClr val="FF0000"/>
              </a:solidFill>
              <a:effectLst/>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Forest Stewardship Council (FSC)</a:t>
            </a:r>
          </a:p>
        </p:txBody>
      </p:sp>
      <p:sp>
        <p:nvSpPr>
          <p:cNvPr id="3" name="Content Placeholder 2"/>
          <p:cNvSpPr>
            <a:spLocks noGrp="1"/>
          </p:cNvSpPr>
          <p:nvPr>
            <p:ph idx="1"/>
          </p:nvPr>
        </p:nvSpPr>
        <p:spPr/>
        <p:txBody>
          <a:bodyPr/>
          <a:lstStyle/>
          <a:p>
            <a:r>
              <a:rPr lang="en-US" sz="2400" dirty="0"/>
              <a:t>International certification scheme.</a:t>
            </a:r>
          </a:p>
          <a:p>
            <a:r>
              <a:rPr lang="en-US" sz="2400" dirty="0"/>
              <a:t>Participants must meet the common core principles and criteria for their Forest Management Standard.</a:t>
            </a:r>
          </a:p>
          <a:p>
            <a:r>
              <a:rPr lang="en-US" sz="2400" dirty="0"/>
              <a:t>In addition, must meet the principles and criteria in one of the four regional standards appropriate for their area. They are:</a:t>
            </a:r>
          </a:p>
          <a:p>
            <a:pPr lvl="1"/>
            <a:r>
              <a:rPr lang="en-US" sz="2200" dirty="0"/>
              <a:t>National Boreal,</a:t>
            </a:r>
          </a:p>
          <a:p>
            <a:pPr lvl="1"/>
            <a:r>
              <a:rPr lang="en-US" sz="2200" dirty="0"/>
              <a:t>British Columbia,</a:t>
            </a:r>
          </a:p>
          <a:p>
            <a:pPr lvl="1"/>
            <a:r>
              <a:rPr lang="en-US" sz="2200" dirty="0"/>
              <a:t>Great Lakes, St. Lawrence, Laurentian,</a:t>
            </a:r>
          </a:p>
          <a:p>
            <a:pPr lvl="1"/>
            <a:r>
              <a:rPr lang="en-US" sz="2200" dirty="0"/>
              <a:t>Maritimes.   </a:t>
            </a:r>
          </a:p>
        </p:txBody>
      </p:sp>
      <p:pic>
        <p:nvPicPr>
          <p:cNvPr id="4" name="Picture 3" descr="th1Z9R1TE7.jpg"/>
          <p:cNvPicPr>
            <a:picLocks noChangeAspect="1"/>
          </p:cNvPicPr>
          <p:nvPr/>
        </p:nvPicPr>
        <p:blipFill>
          <a:blip r:embed="rId2" cstate="print"/>
          <a:stretch>
            <a:fillRect/>
          </a:stretch>
        </p:blipFill>
        <p:spPr>
          <a:xfrm>
            <a:off x="7086600" y="4953000"/>
            <a:ext cx="1752599" cy="2174386"/>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4" name="Rectangle 2"/>
          <p:cNvSpPr txBox="1">
            <a:spLocks noChangeArrowheads="1"/>
          </p:cNvSpPr>
          <p:nvPr/>
        </p:nvSpPr>
        <p:spPr bwMode="auto">
          <a:xfrm>
            <a:off x="1600201" y="381000"/>
            <a:ext cx="7712075" cy="83820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p>
            <a:pPr marL="0" marR="0" lvl="0" indent="0" algn="ctr" defTabSz="1019175" rtl="0" eaLnBrk="1" fontAlgn="base" latinLnBrk="0" hangingPunct="1">
              <a:lnSpc>
                <a:spcPct val="100000"/>
              </a:lnSpc>
              <a:spcBef>
                <a:spcPct val="0"/>
              </a:spcBef>
              <a:spcAft>
                <a:spcPct val="0"/>
              </a:spcAft>
              <a:buClrTx/>
              <a:buSzTx/>
              <a:buFontTx/>
              <a:buNone/>
              <a:tabLst/>
              <a:defRPr/>
            </a:pPr>
            <a:r>
              <a:rPr kumimoji="0" lang="en-GB" sz="4500" b="1" i="0" u="none" strike="noStrike" kern="0" cap="none" spc="0" normalizeH="0" baseline="0" noProof="0" dirty="0">
                <a:ln>
                  <a:noFill/>
                </a:ln>
                <a:solidFill>
                  <a:srgbClr val="339933"/>
                </a:solidFill>
                <a:effectLst>
                  <a:outerShdw blurRad="38100" dist="38100" dir="2700000" algn="tl">
                    <a:srgbClr val="C0C0C0"/>
                  </a:outerShdw>
                </a:effectLst>
                <a:uLnTx/>
                <a:uFillTx/>
                <a:latin typeface="+mj-lt"/>
                <a:ea typeface="+mj-ea"/>
                <a:cs typeface="+mj-cs"/>
              </a:rPr>
              <a:t>Soil Conservation</a:t>
            </a:r>
          </a:p>
        </p:txBody>
      </p:sp>
      <p:pic>
        <p:nvPicPr>
          <p:cNvPr id="5" name="Picture 4"/>
          <p:cNvPicPr/>
          <p:nvPr/>
        </p:nvPicPr>
        <p:blipFill>
          <a:blip r:embed="rId2" cstate="print"/>
          <a:srcRect/>
          <a:stretch>
            <a:fillRect/>
          </a:stretch>
        </p:blipFill>
        <p:spPr bwMode="auto">
          <a:xfrm>
            <a:off x="3276601" y="1295400"/>
            <a:ext cx="5277344" cy="3549034"/>
          </a:xfrm>
          <a:prstGeom prst="rect">
            <a:avLst/>
          </a:prstGeom>
          <a:noFill/>
          <a:ln w="9525">
            <a:noFill/>
            <a:miter lim="800000"/>
            <a:headEnd/>
            <a:tailEnd/>
          </a:ln>
        </p:spPr>
      </p:pic>
      <p:sp>
        <p:nvSpPr>
          <p:cNvPr id="6" name="TextBox 5"/>
          <p:cNvSpPr txBox="1"/>
          <p:nvPr/>
        </p:nvSpPr>
        <p:spPr>
          <a:xfrm rot="17625643">
            <a:off x="1640976" y="2045729"/>
            <a:ext cx="1808579" cy="769441"/>
          </a:xfrm>
          <a:prstGeom prst="rect">
            <a:avLst/>
          </a:prstGeom>
          <a:noFill/>
        </p:spPr>
        <p:txBody>
          <a:bodyPr wrap="square" rtlCol="0">
            <a:spAutoFit/>
          </a:bodyPr>
          <a:lstStyle/>
          <a:p>
            <a:pPr>
              <a:buNone/>
            </a:pPr>
            <a:r>
              <a:rPr lang="en-CA" sz="4400" b="1"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NEW </a:t>
            </a:r>
          </a:p>
        </p:txBody>
      </p:sp>
      <p:sp>
        <p:nvSpPr>
          <p:cNvPr id="212993" name="Rectangle 1"/>
          <p:cNvSpPr>
            <a:spLocks noChangeArrowheads="1"/>
          </p:cNvSpPr>
          <p:nvPr/>
        </p:nvSpPr>
        <p:spPr bwMode="auto">
          <a:xfrm>
            <a:off x="1295400" y="4953001"/>
            <a:ext cx="83058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Rutting and compaction often go hand in hand</a:t>
            </a:r>
            <a:endParaRPr kumimoji="0" lang="en-CA"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Both can cause problems with reforestation (ability to establish at all, ability to establish targeted species)</a:t>
            </a:r>
            <a:endParaRPr kumimoji="0" lang="en-CA"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Loggers are the </a:t>
            </a:r>
            <a:r>
              <a:rPr kumimoji="0" lang="en-CA" sz="16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first users</a:t>
            </a:r>
            <a:r>
              <a:rPr kumimoji="0" lang="en-CA" sz="16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 If you truly want to understand your long-term impact on reforestation, participate in a year-10 regeneration survey and observe the patterns (tree heights, species, densities, etc)</a:t>
            </a:r>
            <a:endParaRPr kumimoji="0" lang="en-CA"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FERIC REPORT: The best results for low ground disturbance </a:t>
            </a:r>
            <a:r>
              <a:rPr kumimoji="0" lang="en-CA" sz="1600" b="1" i="0" u="sng" strike="noStrike" cap="none" normalizeH="0" baseline="0" dirty="0">
                <a:ln>
                  <a:noFill/>
                </a:ln>
                <a:solidFill>
                  <a:schemeClr val="tx1"/>
                </a:solidFill>
                <a:effectLst/>
                <a:latin typeface="Arial" pitchFamily="34" charset="0"/>
                <a:ea typeface="Calibri" pitchFamily="34" charset="0"/>
                <a:cs typeface="Arial" pitchFamily="34" charset="0"/>
              </a:rPr>
              <a:t>ALWAYS</a:t>
            </a: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 come from </a:t>
            </a:r>
            <a:r>
              <a:rPr kumimoji="0" lang="en-CA" sz="1600" b="1" i="1" u="none" strike="noStrike" cap="none" normalizeH="0" baseline="0" dirty="0">
                <a:ln>
                  <a:noFill/>
                </a:ln>
                <a:solidFill>
                  <a:schemeClr val="tx1"/>
                </a:solidFill>
                <a:effectLst/>
                <a:latin typeface="Arial" pitchFamily="34" charset="0"/>
                <a:ea typeface="Calibri" pitchFamily="34" charset="0"/>
                <a:cs typeface="Arial" pitchFamily="34" charset="0"/>
              </a:rPr>
              <a:t>organized </a:t>
            </a: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operations </a:t>
            </a:r>
            <a:r>
              <a:rPr kumimoji="0" lang="en-CA" sz="16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 where equipment is managed by someone on-site who knows the variable ground conditions in a block.</a:t>
            </a:r>
            <a:endParaRPr kumimoji="0" lang="en-CA"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1425575" y="228600"/>
            <a:ext cx="7962900" cy="762000"/>
          </a:xfrm>
        </p:spPr>
        <p:txBody>
          <a:bodyPr/>
          <a:lstStyle/>
          <a:p>
            <a:pPr defTabSz="914400" eaLnBrk="1" hangingPunct="1">
              <a:defRPr/>
            </a:pPr>
            <a:r>
              <a:rPr lang="en-US" sz="3700" b="0" dirty="0">
                <a:solidFill>
                  <a:srgbClr val="00CC00"/>
                </a:solidFill>
              </a:rPr>
              <a:t>Soil Conservation SOP</a:t>
            </a:r>
            <a:endParaRPr lang="en-US" dirty="0"/>
          </a:p>
        </p:txBody>
      </p:sp>
      <p:sp>
        <p:nvSpPr>
          <p:cNvPr id="60419" name="Rectangle 3"/>
          <p:cNvSpPr>
            <a:spLocks noGrp="1" noChangeArrowheads="1"/>
          </p:cNvSpPr>
          <p:nvPr>
            <p:ph type="body" sz="half" idx="1"/>
          </p:nvPr>
        </p:nvSpPr>
        <p:spPr>
          <a:xfrm>
            <a:off x="1295401" y="1752601"/>
            <a:ext cx="4572000" cy="6019800"/>
          </a:xfrm>
        </p:spPr>
        <p:txBody>
          <a:bodyPr/>
          <a:lstStyle/>
          <a:p>
            <a:pPr eaLnBrk="1" hangingPunct="1">
              <a:lnSpc>
                <a:spcPct val="80000"/>
              </a:lnSpc>
            </a:pPr>
            <a:r>
              <a:rPr lang="en-US" sz="1800" dirty="0">
                <a:solidFill>
                  <a:srgbClr val="003200"/>
                </a:solidFill>
              </a:rPr>
              <a:t>Applies to activities who may impact soil productivity during harvesting, road construction or site preparation activities. (anything that operates in cutover should have pre-work) </a:t>
            </a:r>
          </a:p>
          <a:p>
            <a:pPr eaLnBrk="1" hangingPunct="1">
              <a:lnSpc>
                <a:spcPct val="80000"/>
              </a:lnSpc>
            </a:pPr>
            <a:r>
              <a:rPr lang="en-US" sz="1800" dirty="0">
                <a:solidFill>
                  <a:srgbClr val="003200"/>
                </a:solidFill>
              </a:rPr>
              <a:t>Manage and control this with the pre-work instructions &amp; maps.  </a:t>
            </a:r>
          </a:p>
          <a:p>
            <a:pPr eaLnBrk="1" hangingPunct="1">
              <a:lnSpc>
                <a:spcPct val="80000"/>
              </a:lnSpc>
            </a:pPr>
            <a:r>
              <a:rPr lang="en-US" sz="1800" dirty="0">
                <a:solidFill>
                  <a:srgbClr val="003200"/>
                </a:solidFill>
              </a:rPr>
              <a:t>Contractor/supervisor completes one on one with all operators operating in cutover.</a:t>
            </a:r>
          </a:p>
          <a:p>
            <a:pPr eaLnBrk="1" hangingPunct="1">
              <a:lnSpc>
                <a:spcPct val="80000"/>
              </a:lnSpc>
            </a:pPr>
            <a:r>
              <a:rPr lang="en-US" sz="1800" dirty="0">
                <a:solidFill>
                  <a:srgbClr val="003200"/>
                </a:solidFill>
              </a:rPr>
              <a:t>Operators execute plan. Apply </a:t>
            </a:r>
            <a:r>
              <a:rPr lang="en-US" sz="1800" b="1" dirty="0">
                <a:solidFill>
                  <a:srgbClr val="FF0000"/>
                </a:solidFill>
              </a:rPr>
              <a:t>STOP WORK</a:t>
            </a:r>
            <a:r>
              <a:rPr lang="en-US" sz="1800" dirty="0">
                <a:solidFill>
                  <a:srgbClr val="003200"/>
                </a:solidFill>
              </a:rPr>
              <a:t> procedures if:</a:t>
            </a:r>
          </a:p>
          <a:p>
            <a:pPr lvl="1" eaLnBrk="1" hangingPunct="1">
              <a:lnSpc>
                <a:spcPct val="80000"/>
              </a:lnSpc>
            </a:pPr>
            <a:r>
              <a:rPr lang="en-US" sz="1600" dirty="0">
                <a:solidFill>
                  <a:srgbClr val="003200"/>
                </a:solidFill>
              </a:rPr>
              <a:t> unsure of instructions or location.</a:t>
            </a:r>
          </a:p>
          <a:p>
            <a:pPr lvl="1" eaLnBrk="1" hangingPunct="1">
              <a:lnSpc>
                <a:spcPct val="80000"/>
              </a:lnSpc>
            </a:pPr>
            <a:r>
              <a:rPr lang="en-US" sz="1600" dirty="0">
                <a:solidFill>
                  <a:srgbClr val="003200"/>
                </a:solidFill>
              </a:rPr>
              <a:t>Sensitive site is found not ID on pre-work</a:t>
            </a:r>
          </a:p>
          <a:p>
            <a:pPr lvl="1" eaLnBrk="1" hangingPunct="1">
              <a:lnSpc>
                <a:spcPct val="80000"/>
              </a:lnSpc>
            </a:pPr>
            <a:r>
              <a:rPr lang="en-US" sz="1600" dirty="0">
                <a:solidFill>
                  <a:srgbClr val="003200"/>
                </a:solidFill>
              </a:rPr>
              <a:t>Operations not in compliance</a:t>
            </a:r>
          </a:p>
          <a:p>
            <a:pPr lvl="1" eaLnBrk="1" hangingPunct="1">
              <a:lnSpc>
                <a:spcPct val="80000"/>
              </a:lnSpc>
            </a:pPr>
            <a:r>
              <a:rPr lang="en-US" sz="1600" dirty="0">
                <a:solidFill>
                  <a:srgbClr val="003200"/>
                </a:solidFill>
              </a:rPr>
              <a:t>Job considered unsafe</a:t>
            </a:r>
          </a:p>
          <a:p>
            <a:pPr lvl="1" eaLnBrk="1" hangingPunct="1">
              <a:lnSpc>
                <a:spcPct val="80000"/>
              </a:lnSpc>
            </a:pPr>
            <a:r>
              <a:rPr lang="en-US" sz="1600" dirty="0">
                <a:solidFill>
                  <a:srgbClr val="003200"/>
                </a:solidFill>
              </a:rPr>
              <a:t>After heavy rainfall events (if applicable)</a:t>
            </a:r>
          </a:p>
          <a:p>
            <a:pPr eaLnBrk="1" hangingPunct="1">
              <a:lnSpc>
                <a:spcPct val="80000"/>
              </a:lnSpc>
            </a:pPr>
            <a:r>
              <a:rPr lang="en-US" sz="1800" dirty="0">
                <a:solidFill>
                  <a:srgbClr val="003200"/>
                </a:solidFill>
              </a:rPr>
              <a:t>If any of these conditions apply </a:t>
            </a:r>
            <a:r>
              <a:rPr lang="en-US" sz="1800" b="1" dirty="0">
                <a:solidFill>
                  <a:srgbClr val="FF0000"/>
                </a:solidFill>
              </a:rPr>
              <a:t>STOP WORK</a:t>
            </a:r>
            <a:r>
              <a:rPr lang="en-US" sz="1800" dirty="0">
                <a:solidFill>
                  <a:srgbClr val="003200"/>
                </a:solidFill>
              </a:rPr>
              <a:t> or relocate to a safe portion of the block.</a:t>
            </a:r>
          </a:p>
          <a:p>
            <a:pPr eaLnBrk="1" hangingPunct="1">
              <a:lnSpc>
                <a:spcPct val="80000"/>
              </a:lnSpc>
            </a:pPr>
            <a:r>
              <a:rPr lang="en-US" sz="1800" dirty="0">
                <a:solidFill>
                  <a:srgbClr val="003200"/>
                </a:solidFill>
              </a:rPr>
              <a:t>Operators &amp; supervisors need to report where localized disturbance occurred. (&gt;30 m X 30 m)    </a:t>
            </a:r>
          </a:p>
        </p:txBody>
      </p:sp>
      <p:pic>
        <p:nvPicPr>
          <p:cNvPr id="60420" name="Picture 4" descr="Ruttingsandydraw"/>
          <p:cNvPicPr>
            <a:picLocks noGrp="1" noChangeAspect="1" noChangeArrowheads="1"/>
          </p:cNvPicPr>
          <p:nvPr>
            <p:ph type="clipArt" sz="half" idx="2"/>
          </p:nvPr>
        </p:nvPicPr>
        <p:blipFill>
          <a:blip r:embed="rId2" cstate="print"/>
          <a:srcRect/>
          <a:stretch>
            <a:fillRect/>
          </a:stretch>
        </p:blipFill>
        <p:spPr>
          <a:xfrm>
            <a:off x="5867401" y="1752601"/>
            <a:ext cx="3810000" cy="3790950"/>
          </a:xfrm>
          <a:noFill/>
        </p:spPr>
      </p:pic>
      <p:sp>
        <p:nvSpPr>
          <p:cNvPr id="60421" name="Text Box 5"/>
          <p:cNvSpPr txBox="1">
            <a:spLocks noChangeArrowheads="1"/>
          </p:cNvSpPr>
          <p:nvPr/>
        </p:nvSpPr>
        <p:spPr bwMode="auto">
          <a:xfrm>
            <a:off x="1905001" y="914400"/>
            <a:ext cx="7467600" cy="794728"/>
          </a:xfrm>
          <a:prstGeom prst="rect">
            <a:avLst/>
          </a:prstGeom>
          <a:noFill/>
          <a:ln w="34925" algn="ctr">
            <a:noFill/>
            <a:miter lim="800000"/>
            <a:headEnd/>
            <a:tailEnd/>
          </a:ln>
        </p:spPr>
        <p:txBody>
          <a:bodyPr lIns="100278" tIns="52145" rIns="100278" bIns="52145">
            <a:spAutoFit/>
          </a:bodyPr>
          <a:lstStyle/>
          <a:p>
            <a:pPr defTabSz="1019175" eaLnBrk="1" hangingPunct="1">
              <a:lnSpc>
                <a:spcPct val="80000"/>
              </a:lnSpc>
              <a:spcBef>
                <a:spcPct val="20000"/>
              </a:spcBef>
              <a:buClr>
                <a:srgbClr val="339933"/>
              </a:buClr>
              <a:buFont typeface="Wingdings" pitchFamily="2" charset="2"/>
              <a:buNone/>
            </a:pPr>
            <a:r>
              <a:rPr lang="en-US" sz="2800" b="1" u="sng" dirty="0">
                <a:latin typeface="Arial Narrow" pitchFamily="34" charset="0"/>
              </a:rPr>
              <a:t>Purpose</a:t>
            </a:r>
            <a:r>
              <a:rPr lang="en-US" sz="2800" b="1" dirty="0">
                <a:latin typeface="Arial Narrow" pitchFamily="34" charset="0"/>
              </a:rPr>
              <a:t>: SOP will control/manage soil disturbance </a:t>
            </a:r>
            <a:r>
              <a:rPr lang="en-US" sz="2800" b="1" dirty="0">
                <a:solidFill>
                  <a:srgbClr val="FF0000"/>
                </a:solidFill>
                <a:latin typeface="Arial Narrow" pitchFamily="34" charset="0"/>
              </a:rPr>
              <a:t>&amp; compaction </a:t>
            </a:r>
            <a:r>
              <a:rPr lang="en-US" sz="2800" b="1" dirty="0">
                <a:latin typeface="Arial Narrow" pitchFamily="34" charset="0"/>
              </a:rPr>
              <a:t>within the </a:t>
            </a:r>
            <a:r>
              <a:rPr lang="en-US" sz="2800" b="1" dirty="0" err="1">
                <a:latin typeface="Arial Narrow" pitchFamily="34" charset="0"/>
              </a:rPr>
              <a:t>cutblock</a:t>
            </a:r>
            <a:endParaRPr lang="en-US" sz="2800" b="1" dirty="0">
              <a:latin typeface="Arial Narrow" pitchFamily="34" charset="0"/>
            </a:endParaRPr>
          </a:p>
        </p:txBody>
      </p:sp>
      <p:sp>
        <p:nvSpPr>
          <p:cNvPr id="60423" name="Text Box 7"/>
          <p:cNvSpPr txBox="1">
            <a:spLocks noChangeArrowheads="1"/>
          </p:cNvSpPr>
          <p:nvPr/>
        </p:nvSpPr>
        <p:spPr bwMode="auto">
          <a:xfrm>
            <a:off x="5943601" y="5638800"/>
            <a:ext cx="3810000" cy="1028638"/>
          </a:xfrm>
          <a:prstGeom prst="rect">
            <a:avLst/>
          </a:prstGeom>
          <a:noFill/>
          <a:ln w="34925" algn="ctr">
            <a:noFill/>
            <a:miter lim="800000"/>
            <a:headEnd/>
            <a:tailEnd/>
          </a:ln>
        </p:spPr>
        <p:txBody>
          <a:bodyPr wrap="square" lIns="100278" tIns="52145" rIns="100278" bIns="52145">
            <a:spAutoFit/>
          </a:bodyPr>
          <a:lstStyle/>
          <a:p>
            <a:pPr defTabSz="1019175"/>
            <a:r>
              <a:rPr lang="en-US" sz="2000" b="1" dirty="0">
                <a:solidFill>
                  <a:srgbClr val="FF3300"/>
                </a:solidFill>
              </a:rPr>
              <a:t>STOP WORK</a:t>
            </a:r>
            <a:r>
              <a:rPr lang="en-US" sz="2000" dirty="0"/>
              <a:t> and relocate to a different area if soil disturbance continues.</a:t>
            </a:r>
          </a:p>
        </p:txBody>
      </p:sp>
      <p:sp>
        <p:nvSpPr>
          <p:cNvPr id="8" name="Rectangle 7"/>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Text Placeholder 2"/>
          <p:cNvSpPr>
            <a:spLocks noGrp="1"/>
          </p:cNvSpPr>
          <p:nvPr>
            <p:ph type="body" sz="half" idx="1"/>
          </p:nvPr>
        </p:nvSpPr>
        <p:spPr/>
        <p:txBody>
          <a:bodyPr/>
          <a:lstStyle/>
          <a:p>
            <a:endParaRPr lang="en-CA"/>
          </a:p>
        </p:txBody>
      </p:sp>
      <p:sp>
        <p:nvSpPr>
          <p:cNvPr id="4" name="ClipArt Placeholder 3"/>
          <p:cNvSpPr>
            <a:spLocks noGrp="1"/>
          </p:cNvSpPr>
          <p:nvPr>
            <p:ph type="clipArt" sz="half" idx="2"/>
          </p:nvPr>
        </p:nvSpPr>
        <p:spPr/>
        <p:txBody>
          <a:bodyPr/>
          <a:lstStyle/>
          <a:p>
            <a:endParaRPr lang="en-CA"/>
          </a:p>
        </p:txBody>
      </p:sp>
      <p:pic>
        <p:nvPicPr>
          <p:cNvPr id="19458" name="Picture 2" descr="C:\Users\rneil\Desktop\AA EMS IMPROVEMENT PHOTOS\AAA Finished Slides\360 compac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1" y="1772"/>
            <a:ext cx="10259237" cy="7770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5608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5458" name="Rectangle 2"/>
          <p:cNvSpPr>
            <a:spLocks noGrp="1" noChangeArrowheads="1"/>
          </p:cNvSpPr>
          <p:nvPr>
            <p:ph type="title"/>
          </p:nvPr>
        </p:nvSpPr>
        <p:spPr>
          <a:xfrm>
            <a:off x="1425575" y="517525"/>
            <a:ext cx="7962900" cy="625475"/>
          </a:xfrm>
        </p:spPr>
        <p:txBody>
          <a:bodyPr/>
          <a:lstStyle/>
          <a:p>
            <a:pPr defTabSz="914400" eaLnBrk="1" hangingPunct="1">
              <a:defRPr/>
            </a:pPr>
            <a:r>
              <a:rPr lang="en-US" sz="4100" dirty="0"/>
              <a:t>Operating around wet areas</a:t>
            </a:r>
          </a:p>
        </p:txBody>
      </p:sp>
      <p:pic>
        <p:nvPicPr>
          <p:cNvPr id="61443" name="Picture 3" descr="ruttingorganicdraw"/>
          <p:cNvPicPr>
            <a:picLocks noGrp="1" noChangeAspect="1" noChangeArrowheads="1"/>
          </p:cNvPicPr>
          <p:nvPr>
            <p:ph sz="half" idx="1"/>
          </p:nvPr>
        </p:nvPicPr>
        <p:blipFill>
          <a:blip r:embed="rId3" cstate="print"/>
          <a:srcRect/>
          <a:stretch>
            <a:fillRect/>
          </a:stretch>
        </p:blipFill>
        <p:spPr>
          <a:xfrm>
            <a:off x="1514476" y="1166869"/>
            <a:ext cx="4391024" cy="3293269"/>
          </a:xfrm>
          <a:noFill/>
          <a:effectLst>
            <a:softEdge rad="393700"/>
          </a:effectLst>
        </p:spPr>
      </p:pic>
      <p:sp>
        <p:nvSpPr>
          <p:cNvPr id="61444" name="Line 4"/>
          <p:cNvSpPr>
            <a:spLocks noChangeShapeType="1"/>
          </p:cNvSpPr>
          <p:nvPr/>
        </p:nvSpPr>
        <p:spPr bwMode="auto">
          <a:xfrm flipV="1">
            <a:off x="5181600" y="2362200"/>
            <a:ext cx="1447801" cy="762000"/>
          </a:xfrm>
          <a:prstGeom prst="line">
            <a:avLst/>
          </a:prstGeom>
          <a:noFill/>
          <a:ln w="34925">
            <a:noFill/>
            <a:round/>
            <a:headEnd/>
            <a:tailEnd type="triangle" w="med" len="med"/>
          </a:ln>
        </p:spPr>
        <p:txBody>
          <a:bodyPr lIns="100278" tIns="52145" rIns="100278" bIns="52145" anchor="ctr">
            <a:spAutoFit/>
          </a:bodyPr>
          <a:lstStyle/>
          <a:p>
            <a:endParaRPr lang="en-US"/>
          </a:p>
        </p:txBody>
      </p:sp>
      <p:sp>
        <p:nvSpPr>
          <p:cNvPr id="61445" name="Text Box 5"/>
          <p:cNvSpPr txBox="1">
            <a:spLocks noChangeArrowheads="1"/>
          </p:cNvSpPr>
          <p:nvPr/>
        </p:nvSpPr>
        <p:spPr bwMode="auto">
          <a:xfrm>
            <a:off x="6858000" y="1600200"/>
            <a:ext cx="2438400" cy="1213304"/>
          </a:xfrm>
          <a:prstGeom prst="rect">
            <a:avLst/>
          </a:prstGeom>
          <a:noFill/>
          <a:ln w="34925" algn="ctr">
            <a:noFill/>
            <a:miter lim="800000"/>
            <a:headEnd/>
            <a:tailEnd/>
          </a:ln>
        </p:spPr>
        <p:txBody>
          <a:bodyPr lIns="100278" tIns="52145" rIns="100278" bIns="52145">
            <a:spAutoFit/>
          </a:bodyPr>
          <a:lstStyle/>
          <a:p>
            <a:pPr defTabSz="1019175">
              <a:buFontTx/>
              <a:buNone/>
            </a:pPr>
            <a:r>
              <a:rPr lang="en-US" sz="2400"/>
              <a:t>Skid around wet pockets or avoid cutting altogether.  </a:t>
            </a:r>
          </a:p>
        </p:txBody>
      </p:sp>
      <p:pic>
        <p:nvPicPr>
          <p:cNvPr id="61446" name="Picture 6" descr="trenchersoildist1"/>
          <p:cNvPicPr>
            <a:picLocks noGrp="1" noChangeAspect="1" noChangeArrowheads="1"/>
          </p:cNvPicPr>
          <p:nvPr>
            <p:ph sz="half" idx="2"/>
          </p:nvPr>
        </p:nvPicPr>
        <p:blipFill>
          <a:blip r:embed="rId4" cstate="print"/>
          <a:srcRect/>
          <a:stretch>
            <a:fillRect/>
          </a:stretch>
        </p:blipFill>
        <p:spPr>
          <a:xfrm>
            <a:off x="4953001" y="4191000"/>
            <a:ext cx="5033503" cy="3437427"/>
          </a:xfrm>
          <a:noFill/>
          <a:effectLst>
            <a:softEdge rad="469900"/>
          </a:effectLst>
        </p:spPr>
      </p:pic>
      <p:sp>
        <p:nvSpPr>
          <p:cNvPr id="61447" name="Text Box 7"/>
          <p:cNvSpPr txBox="1">
            <a:spLocks noChangeArrowheads="1"/>
          </p:cNvSpPr>
          <p:nvPr/>
        </p:nvSpPr>
        <p:spPr bwMode="auto">
          <a:xfrm>
            <a:off x="2133601" y="5257800"/>
            <a:ext cx="2819400" cy="843972"/>
          </a:xfrm>
          <a:prstGeom prst="rect">
            <a:avLst/>
          </a:prstGeom>
          <a:noFill/>
          <a:ln w="34925" algn="ctr">
            <a:noFill/>
            <a:miter lim="800000"/>
            <a:headEnd/>
            <a:tailEnd/>
          </a:ln>
        </p:spPr>
        <p:txBody>
          <a:bodyPr lIns="100278" tIns="52145" rIns="100278" bIns="52145">
            <a:spAutoFit/>
          </a:bodyPr>
          <a:lstStyle/>
          <a:p>
            <a:pPr defTabSz="1019175">
              <a:buFontTx/>
              <a:buNone/>
            </a:pPr>
            <a:r>
              <a:rPr lang="en-US" sz="2400"/>
              <a:t>Avoid site prepping wet areas. </a:t>
            </a:r>
          </a:p>
        </p:txBody>
      </p:sp>
      <p:sp>
        <p:nvSpPr>
          <p:cNvPr id="61448" name="Line 8"/>
          <p:cNvSpPr>
            <a:spLocks noChangeShapeType="1"/>
          </p:cNvSpPr>
          <p:nvPr/>
        </p:nvSpPr>
        <p:spPr bwMode="auto">
          <a:xfrm flipV="1">
            <a:off x="4495801" y="5638800"/>
            <a:ext cx="1904999" cy="457200"/>
          </a:xfrm>
          <a:prstGeom prst="line">
            <a:avLst/>
          </a:prstGeom>
          <a:noFill/>
          <a:ln w="34925">
            <a:solidFill>
              <a:srgbClr val="FFFF00"/>
            </a:solidFill>
            <a:round/>
            <a:headEnd/>
            <a:tailEnd type="triangle" w="med" len="med"/>
          </a:ln>
        </p:spPr>
        <p:txBody>
          <a:bodyPr lIns="100278" tIns="52145" rIns="100278" bIns="52145" anchor="ctr">
            <a:spAutoFit/>
          </a:bodyPr>
          <a:lstStyle/>
          <a:p>
            <a:endParaRPr lang="en-US"/>
          </a:p>
        </p:txBody>
      </p:sp>
      <p:sp>
        <p:nvSpPr>
          <p:cNvPr id="61449" name="Line 9"/>
          <p:cNvSpPr>
            <a:spLocks noChangeShapeType="1"/>
          </p:cNvSpPr>
          <p:nvPr/>
        </p:nvSpPr>
        <p:spPr bwMode="auto">
          <a:xfrm flipH="1">
            <a:off x="4572000" y="2209800"/>
            <a:ext cx="2057400" cy="685800"/>
          </a:xfrm>
          <a:prstGeom prst="line">
            <a:avLst/>
          </a:prstGeom>
          <a:noFill/>
          <a:ln w="34925">
            <a:noFill/>
            <a:round/>
            <a:headEnd/>
            <a:tailEnd type="triangle" w="med" len="med"/>
          </a:ln>
        </p:spPr>
        <p:txBody>
          <a:bodyPr lIns="100278" tIns="52145" rIns="100278" bIns="52145" anchor="ctr">
            <a:spAutoFit/>
          </a:bodyPr>
          <a:lstStyle/>
          <a:p>
            <a:endParaRPr lang="en-US"/>
          </a:p>
        </p:txBody>
      </p:sp>
      <p:sp>
        <p:nvSpPr>
          <p:cNvPr id="61450" name="Line 10"/>
          <p:cNvSpPr>
            <a:spLocks noChangeShapeType="1"/>
          </p:cNvSpPr>
          <p:nvPr/>
        </p:nvSpPr>
        <p:spPr bwMode="auto">
          <a:xfrm flipH="1">
            <a:off x="4572001" y="2209800"/>
            <a:ext cx="2133600" cy="990600"/>
          </a:xfrm>
          <a:prstGeom prst="line">
            <a:avLst/>
          </a:prstGeom>
          <a:noFill/>
          <a:ln w="34925">
            <a:solidFill>
              <a:srgbClr val="FFFF00"/>
            </a:solidFill>
            <a:round/>
            <a:headEnd/>
            <a:tailEnd type="triangle" w="med" len="med"/>
          </a:ln>
        </p:spPr>
        <p:txBody>
          <a:bodyPr lIns="100278" tIns="52145" rIns="100278" bIns="52145" anchor="ctr">
            <a:spAutoFit/>
          </a:bodyPr>
          <a:lstStyle/>
          <a:p>
            <a:endParaRPr lang="en-US"/>
          </a:p>
        </p:txBody>
      </p:sp>
      <p:sp>
        <p:nvSpPr>
          <p:cNvPr id="11" name="Rectangle 10"/>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7506" name="Rectangle 2"/>
          <p:cNvSpPr>
            <a:spLocks noGrp="1" noChangeArrowheads="1"/>
          </p:cNvSpPr>
          <p:nvPr>
            <p:ph type="title"/>
          </p:nvPr>
        </p:nvSpPr>
        <p:spPr>
          <a:xfrm>
            <a:off x="1425575" y="0"/>
            <a:ext cx="7962900" cy="1295400"/>
          </a:xfrm>
        </p:spPr>
        <p:txBody>
          <a:bodyPr/>
          <a:lstStyle/>
          <a:p>
            <a:pPr defTabSz="914400" eaLnBrk="1" hangingPunct="1">
              <a:defRPr/>
            </a:pPr>
            <a:r>
              <a:rPr lang="en-US" dirty="0"/>
              <a:t>Good things for skidding</a:t>
            </a:r>
          </a:p>
        </p:txBody>
      </p:sp>
      <p:pic>
        <p:nvPicPr>
          <p:cNvPr id="62467" name="Picture 3" descr="Corduroy_crossing"/>
          <p:cNvPicPr>
            <a:picLocks noChangeAspect="1" noChangeArrowheads="1"/>
          </p:cNvPicPr>
          <p:nvPr/>
        </p:nvPicPr>
        <p:blipFill>
          <a:blip r:embed="rId3" cstate="print"/>
          <a:srcRect/>
          <a:stretch>
            <a:fillRect/>
          </a:stretch>
        </p:blipFill>
        <p:spPr bwMode="auto">
          <a:xfrm>
            <a:off x="1295400" y="1447800"/>
            <a:ext cx="4024312" cy="3108325"/>
          </a:xfrm>
          <a:prstGeom prst="rect">
            <a:avLst/>
          </a:prstGeom>
          <a:noFill/>
          <a:ln w="9525">
            <a:noFill/>
            <a:miter lim="800000"/>
            <a:headEnd/>
            <a:tailEnd/>
          </a:ln>
        </p:spPr>
      </p:pic>
      <p:sp>
        <p:nvSpPr>
          <p:cNvPr id="62468" name="AutoShape 4"/>
          <p:cNvSpPr>
            <a:spLocks/>
          </p:cNvSpPr>
          <p:nvPr/>
        </p:nvSpPr>
        <p:spPr bwMode="auto">
          <a:xfrm>
            <a:off x="5867401" y="1600201"/>
            <a:ext cx="3687763" cy="1951885"/>
          </a:xfrm>
          <a:prstGeom prst="callout1">
            <a:avLst>
              <a:gd name="adj1" fmla="val 30152"/>
              <a:gd name="adj2" fmla="val -158"/>
              <a:gd name="adj3" fmla="val 68903"/>
              <a:gd name="adj4" fmla="val -66810"/>
            </a:avLst>
          </a:prstGeom>
          <a:noFill/>
          <a:ln w="34925">
            <a:solidFill>
              <a:srgbClr val="FFFF00"/>
            </a:solidFill>
            <a:miter lim="800000"/>
            <a:headEnd/>
            <a:tailEnd type="triangle" w="med" len="med"/>
          </a:ln>
        </p:spPr>
        <p:txBody>
          <a:bodyPr lIns="100203" tIns="52104" rIns="100203" bIns="52104">
            <a:spAutoFit/>
          </a:bodyPr>
          <a:lstStyle/>
          <a:p>
            <a:pPr defTabSz="1019175">
              <a:spcBef>
                <a:spcPct val="0"/>
              </a:spcBef>
              <a:buFontTx/>
              <a:buNone/>
            </a:pPr>
            <a:r>
              <a:rPr lang="en-US" sz="2400" dirty="0"/>
              <a:t>Corduroy crossing to reduce ground disturbance when crossing wet areas repeatedly (use non-merchantable timber)</a:t>
            </a:r>
          </a:p>
        </p:txBody>
      </p:sp>
      <p:pic>
        <p:nvPicPr>
          <p:cNvPr id="62469" name="Picture 5" descr="PatForwarder3"/>
          <p:cNvPicPr>
            <a:picLocks noGrp="1" noChangeAspect="1" noChangeArrowheads="1"/>
          </p:cNvPicPr>
          <p:nvPr>
            <p:ph idx="1"/>
          </p:nvPr>
        </p:nvPicPr>
        <p:blipFill>
          <a:blip r:embed="rId4" cstate="print"/>
          <a:srcRect/>
          <a:stretch>
            <a:fillRect/>
          </a:stretch>
        </p:blipFill>
        <p:spPr>
          <a:xfrm>
            <a:off x="5105401" y="3957320"/>
            <a:ext cx="4724400" cy="3307080"/>
          </a:xfrm>
          <a:noFill/>
        </p:spPr>
      </p:pic>
      <p:sp>
        <p:nvSpPr>
          <p:cNvPr id="62470" name="Text Box 6"/>
          <p:cNvSpPr txBox="1">
            <a:spLocks noChangeArrowheads="1"/>
          </p:cNvSpPr>
          <p:nvPr/>
        </p:nvSpPr>
        <p:spPr bwMode="auto">
          <a:xfrm>
            <a:off x="1676401" y="5562600"/>
            <a:ext cx="2971800" cy="1213304"/>
          </a:xfrm>
          <a:prstGeom prst="rect">
            <a:avLst/>
          </a:prstGeom>
          <a:noFill/>
          <a:ln w="34925" algn="ctr">
            <a:noFill/>
            <a:miter lim="800000"/>
            <a:headEnd/>
            <a:tailEnd/>
          </a:ln>
        </p:spPr>
        <p:txBody>
          <a:bodyPr lIns="100278" tIns="52145" rIns="100278" bIns="52145">
            <a:spAutoFit/>
          </a:bodyPr>
          <a:lstStyle/>
          <a:p>
            <a:pPr defTabSz="1019175">
              <a:buFontTx/>
              <a:buNone/>
            </a:pPr>
            <a:r>
              <a:rPr lang="en-US" sz="2400" dirty="0"/>
              <a:t>Cut in the winter time or use light impact equipment if available</a:t>
            </a:r>
          </a:p>
        </p:txBody>
      </p:sp>
      <p:sp>
        <p:nvSpPr>
          <p:cNvPr id="62471" name="Line 7"/>
          <p:cNvSpPr>
            <a:spLocks noChangeShapeType="1"/>
          </p:cNvSpPr>
          <p:nvPr/>
        </p:nvSpPr>
        <p:spPr bwMode="auto">
          <a:xfrm flipV="1">
            <a:off x="4648200" y="5867401"/>
            <a:ext cx="1752600" cy="381000"/>
          </a:xfrm>
          <a:prstGeom prst="line">
            <a:avLst/>
          </a:prstGeom>
          <a:noFill/>
          <a:ln w="34925">
            <a:solidFill>
              <a:srgbClr val="FFFF00"/>
            </a:solidFill>
            <a:round/>
            <a:headEnd/>
            <a:tailEnd type="triangle" w="med" len="med"/>
          </a:ln>
        </p:spPr>
        <p:txBody>
          <a:bodyPr lIns="100278" tIns="52145" rIns="100278" bIns="52145" anchor="ctr">
            <a:spAutoFit/>
          </a:bodyPr>
          <a:lstStyle/>
          <a:p>
            <a:endParaRPr lang="en-US"/>
          </a:p>
        </p:txBody>
      </p:sp>
      <p:sp>
        <p:nvSpPr>
          <p:cNvPr id="8" name="Rectangle 7"/>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a:xfrm>
            <a:off x="1341438" y="258763"/>
            <a:ext cx="8382000" cy="519112"/>
          </a:xfrm>
        </p:spPr>
        <p:txBody>
          <a:bodyPr/>
          <a:lstStyle/>
          <a:p>
            <a:pPr eaLnBrk="1" hangingPunct="1">
              <a:defRPr/>
            </a:pPr>
            <a:r>
              <a:rPr lang="en-US" dirty="0"/>
              <a:t>Keep wood out of wet draws</a:t>
            </a:r>
          </a:p>
        </p:txBody>
      </p:sp>
      <p:pic>
        <p:nvPicPr>
          <p:cNvPr id="63491" name="Picture 3" descr="smalldraw3"/>
          <p:cNvPicPr>
            <a:picLocks noChangeAspect="1" noChangeArrowheads="1"/>
          </p:cNvPicPr>
          <p:nvPr/>
        </p:nvPicPr>
        <p:blipFill>
          <a:blip r:embed="rId3" cstate="print"/>
          <a:srcRect/>
          <a:stretch>
            <a:fillRect/>
          </a:stretch>
        </p:blipFill>
        <p:spPr bwMode="auto">
          <a:xfrm>
            <a:off x="3436939" y="1468438"/>
            <a:ext cx="6370637" cy="5613400"/>
          </a:xfrm>
          <a:prstGeom prst="rect">
            <a:avLst/>
          </a:prstGeom>
          <a:noFill/>
          <a:ln w="9525">
            <a:noFill/>
            <a:miter lim="800000"/>
            <a:headEnd/>
            <a:tailEnd/>
          </a:ln>
        </p:spPr>
      </p:pic>
      <p:sp>
        <p:nvSpPr>
          <p:cNvPr id="63492" name="AutoShape 4"/>
          <p:cNvSpPr>
            <a:spLocks/>
          </p:cNvSpPr>
          <p:nvPr/>
        </p:nvSpPr>
        <p:spPr bwMode="auto">
          <a:xfrm>
            <a:off x="1592263" y="2676525"/>
            <a:ext cx="1808162" cy="1459443"/>
          </a:xfrm>
          <a:prstGeom prst="callout1">
            <a:avLst>
              <a:gd name="adj1" fmla="val 8491"/>
              <a:gd name="adj2" fmla="val 104639"/>
              <a:gd name="adj3" fmla="val 117097"/>
              <a:gd name="adj4" fmla="val 170046"/>
            </a:avLst>
          </a:prstGeom>
          <a:noFill/>
          <a:ln w="34925">
            <a:solidFill>
              <a:srgbClr val="FFFF00"/>
            </a:solidFill>
            <a:miter lim="800000"/>
            <a:headEnd/>
            <a:tailEnd/>
          </a:ln>
        </p:spPr>
        <p:txBody>
          <a:bodyPr lIns="100203" tIns="52104" rIns="100203" bIns="52104">
            <a:spAutoFit/>
          </a:bodyPr>
          <a:lstStyle/>
          <a:p>
            <a:pPr defTabSz="1019175">
              <a:spcBef>
                <a:spcPct val="0"/>
              </a:spcBef>
              <a:buFontTx/>
              <a:buNone/>
            </a:pPr>
            <a:r>
              <a:rPr lang="en-US" sz="2200"/>
              <a:t>Keep debris out of small draws and watercourses</a:t>
            </a: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4386" name="Rectangle 2"/>
          <p:cNvSpPr>
            <a:spLocks noGrp="1" noChangeArrowheads="1"/>
          </p:cNvSpPr>
          <p:nvPr>
            <p:ph type="title"/>
          </p:nvPr>
        </p:nvSpPr>
        <p:spPr/>
        <p:txBody>
          <a:bodyPr/>
          <a:lstStyle/>
          <a:p>
            <a:pPr eaLnBrk="1" hangingPunct="1">
              <a:defRPr/>
            </a:pPr>
            <a:r>
              <a:rPr lang="en-US" dirty="0"/>
              <a:t>Harvesting</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64515" name="Picture 3" descr="P6150019"/>
          <p:cNvPicPr>
            <a:picLocks noChangeAspect="1" noChangeArrowheads="1"/>
          </p:cNvPicPr>
          <p:nvPr/>
        </p:nvPicPr>
        <p:blipFill>
          <a:blip r:embed="rId2" cstate="print"/>
          <a:srcRect/>
          <a:stretch>
            <a:fillRect/>
          </a:stretch>
        </p:blipFill>
        <p:spPr bwMode="auto">
          <a:xfrm>
            <a:off x="1676400" y="1371600"/>
            <a:ext cx="7848600" cy="5886450"/>
          </a:xfrm>
          <a:prstGeom prst="rect">
            <a:avLst/>
          </a:prstGeom>
          <a:noFill/>
          <a:ln w="9525">
            <a:noFill/>
            <a:miter lim="800000"/>
            <a:headEnd/>
            <a:tailEnd/>
          </a:ln>
          <a:effectLst>
            <a:softEdge rad="457200"/>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5410" name="Rectangle 2"/>
          <p:cNvSpPr>
            <a:spLocks noGrp="1" noChangeArrowheads="1"/>
          </p:cNvSpPr>
          <p:nvPr>
            <p:ph type="title"/>
          </p:nvPr>
        </p:nvSpPr>
        <p:spPr>
          <a:xfrm>
            <a:off x="1332614" y="315523"/>
            <a:ext cx="8382000" cy="519112"/>
          </a:xfrm>
        </p:spPr>
        <p:txBody>
          <a:bodyPr/>
          <a:lstStyle/>
          <a:p>
            <a:pPr defTabSz="914400" eaLnBrk="1" hangingPunct="1">
              <a:defRPr/>
            </a:pPr>
            <a:r>
              <a:rPr lang="en-US" dirty="0">
                <a:solidFill>
                  <a:srgbClr val="008000"/>
                </a:solidFill>
              </a:rPr>
              <a:t>Harvesting </a:t>
            </a:r>
            <a:r>
              <a:rPr lang="en-US" dirty="0">
                <a:solidFill>
                  <a:srgbClr val="003200"/>
                </a:solidFill>
              </a:rPr>
              <a:t>- Falling / Bunching</a:t>
            </a:r>
          </a:p>
        </p:txBody>
      </p:sp>
      <p:sp>
        <p:nvSpPr>
          <p:cNvPr id="65539" name="Rectangle 3"/>
          <p:cNvSpPr>
            <a:spLocks noChangeArrowheads="1"/>
          </p:cNvSpPr>
          <p:nvPr/>
        </p:nvSpPr>
        <p:spPr bwMode="auto">
          <a:xfrm>
            <a:off x="1504507" y="1143000"/>
            <a:ext cx="8305800" cy="1336415"/>
          </a:xfrm>
          <a:prstGeom prst="rect">
            <a:avLst/>
          </a:prstGeom>
          <a:noFill/>
          <a:ln w="34925" algn="ctr">
            <a:noFill/>
            <a:miter lim="800000"/>
            <a:headEnd/>
            <a:tailEnd/>
          </a:ln>
        </p:spPr>
        <p:txBody>
          <a:bodyPr wrap="square" lIns="100278" tIns="52145" rIns="100278" bIns="52145" anchor="ctr">
            <a:spAutoFit/>
          </a:bodyPr>
          <a:lstStyle/>
          <a:p>
            <a:pPr algn="ctr">
              <a:buFontTx/>
              <a:buNone/>
              <a:tabLst>
                <a:tab pos="119063" algn="l"/>
                <a:tab pos="549275" algn="l"/>
              </a:tabLst>
            </a:pPr>
            <a:r>
              <a:rPr lang="en-CA" sz="2000" b="1" dirty="0">
                <a:solidFill>
                  <a:srgbClr val="FF0000"/>
                </a:solidFill>
              </a:rPr>
              <a:t>MOST IMPORTANT PART OF OUR EMS: PREWORKS</a:t>
            </a:r>
          </a:p>
          <a:p>
            <a:pPr algn="ctr">
              <a:buFontTx/>
              <a:buNone/>
              <a:tabLst>
                <a:tab pos="119063" algn="l"/>
                <a:tab pos="549275" algn="l"/>
              </a:tabLst>
            </a:pPr>
            <a:r>
              <a:rPr lang="en-CA" sz="2000" dirty="0"/>
              <a:t>Contract Leader Reviews Pre-Works with Operators for Each Block</a:t>
            </a:r>
          </a:p>
          <a:p>
            <a:pPr>
              <a:buFontTx/>
              <a:buNone/>
              <a:tabLst>
                <a:tab pos="119063" algn="l"/>
                <a:tab pos="549275" algn="l"/>
              </a:tabLst>
            </a:pPr>
            <a:r>
              <a:rPr lang="en-CA" sz="2000" dirty="0"/>
              <a:t> </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399" y="2057400"/>
            <a:ext cx="8514907"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triped Right Arrow 1"/>
          <p:cNvSpPr/>
          <p:nvPr/>
        </p:nvSpPr>
        <p:spPr bwMode="auto">
          <a:xfrm>
            <a:off x="1600200" y="4724400"/>
            <a:ext cx="3048000" cy="1600200"/>
          </a:xfrm>
          <a:prstGeom prst="stripedRight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3" name="Striped Right Arrow 2"/>
          <p:cNvSpPr/>
          <p:nvPr/>
        </p:nvSpPr>
        <p:spPr bwMode="auto">
          <a:xfrm rot="20657635">
            <a:off x="1265309" y="6188020"/>
            <a:ext cx="2057400" cy="1187409"/>
          </a:xfrm>
          <a:prstGeom prst="stripedRightArrow">
            <a:avLst/>
          </a:prstGeom>
          <a:solidFill>
            <a:srgbClr val="C00000"/>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None/>
              <a:tabLst/>
            </a:pPr>
            <a:r>
              <a:rPr lang="en-CA" dirty="0">
                <a:solidFill>
                  <a:srgbClr val="FFFF00"/>
                </a:solidFill>
              </a:rPr>
              <a:t>AOCs</a:t>
            </a:r>
            <a:endParaRPr kumimoji="0" lang="en-CA" sz="3200" b="0" i="0" u="none" strike="noStrike" cap="none" normalizeH="0" baseline="0" dirty="0">
              <a:ln>
                <a:noFill/>
              </a:ln>
              <a:solidFill>
                <a:srgbClr val="FFFF00"/>
              </a:solidFill>
              <a:effectLs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1341438" y="258763"/>
            <a:ext cx="8382000" cy="690562"/>
          </a:xfrm>
        </p:spPr>
        <p:txBody>
          <a:bodyPr/>
          <a:lstStyle/>
          <a:p>
            <a:pPr defTabSz="914400" eaLnBrk="1" hangingPunct="1">
              <a:defRPr/>
            </a:pPr>
            <a:r>
              <a:rPr lang="en-US" dirty="0">
                <a:solidFill>
                  <a:srgbClr val="008000"/>
                </a:solidFill>
              </a:rPr>
              <a:t>Harvesting </a:t>
            </a:r>
            <a:r>
              <a:rPr lang="en-US" dirty="0">
                <a:solidFill>
                  <a:srgbClr val="003200"/>
                </a:solidFill>
              </a:rPr>
              <a:t>- Falling / Bunching</a:t>
            </a:r>
          </a:p>
        </p:txBody>
      </p:sp>
      <p:sp>
        <p:nvSpPr>
          <p:cNvPr id="66563" name="Rectangle 3"/>
          <p:cNvSpPr>
            <a:spLocks noGrp="1" noChangeArrowheads="1"/>
          </p:cNvSpPr>
          <p:nvPr>
            <p:ph type="body" idx="1"/>
          </p:nvPr>
        </p:nvSpPr>
        <p:spPr>
          <a:xfrm>
            <a:off x="1456661" y="1524000"/>
            <a:ext cx="3984624" cy="5354637"/>
          </a:xfrm>
        </p:spPr>
        <p:txBody>
          <a:bodyPr/>
          <a:lstStyle/>
          <a:p>
            <a:pPr marL="342900" indent="-342900" defTabSz="914400" eaLnBrk="1" hangingPunct="1">
              <a:lnSpc>
                <a:spcPct val="90000"/>
              </a:lnSpc>
            </a:pPr>
            <a:r>
              <a:rPr lang="en-US" sz="2400" dirty="0"/>
              <a:t>Do </a:t>
            </a:r>
            <a:r>
              <a:rPr lang="en-US" sz="2400" b="1" dirty="0">
                <a:solidFill>
                  <a:srgbClr val="CC3300"/>
                </a:solidFill>
              </a:rPr>
              <a:t>NOT</a:t>
            </a:r>
            <a:r>
              <a:rPr lang="en-US" sz="2400" dirty="0"/>
              <a:t> cross </a:t>
            </a:r>
            <a:r>
              <a:rPr lang="en-US" sz="2400" dirty="0" err="1"/>
              <a:t>ribboned</a:t>
            </a:r>
            <a:r>
              <a:rPr lang="en-US" sz="2400" dirty="0"/>
              <a:t> boundary. Use a </a:t>
            </a:r>
            <a:r>
              <a:rPr lang="en-US" sz="2400" dirty="0" err="1"/>
              <a:t>bushrow</a:t>
            </a:r>
            <a:r>
              <a:rPr lang="en-US" sz="2400" dirty="0"/>
              <a:t> along face of ribbons.</a:t>
            </a:r>
          </a:p>
          <a:p>
            <a:pPr marL="342900" indent="-342900" defTabSz="914400" eaLnBrk="1" hangingPunct="1">
              <a:lnSpc>
                <a:spcPct val="90000"/>
              </a:lnSpc>
            </a:pPr>
            <a:r>
              <a:rPr lang="en-US" sz="2400" dirty="0"/>
              <a:t>Fall trees away from watercourses.</a:t>
            </a:r>
          </a:p>
          <a:p>
            <a:pPr marL="342900" indent="-342900" defTabSz="914400" eaLnBrk="1" hangingPunct="1">
              <a:lnSpc>
                <a:spcPct val="90000"/>
              </a:lnSpc>
            </a:pPr>
            <a:r>
              <a:rPr lang="en-US" sz="2400" dirty="0"/>
              <a:t>Fall trees to allow easy skidding away from wet draws.</a:t>
            </a:r>
          </a:p>
          <a:p>
            <a:pPr marL="342900" indent="-342900" defTabSz="914400" eaLnBrk="1" hangingPunct="1">
              <a:lnSpc>
                <a:spcPct val="90000"/>
              </a:lnSpc>
            </a:pPr>
            <a:r>
              <a:rPr lang="en-US" sz="2400" dirty="0"/>
              <a:t>Reach into and fall trees out of wet areas.</a:t>
            </a:r>
          </a:p>
          <a:p>
            <a:pPr marL="342900" indent="-342900" defTabSz="914400" eaLnBrk="1" hangingPunct="1">
              <a:lnSpc>
                <a:spcPct val="90000"/>
              </a:lnSpc>
            </a:pPr>
            <a:r>
              <a:rPr lang="en-US" sz="2400" dirty="0"/>
              <a:t>Leave ribbons intact &amp; standing.</a:t>
            </a:r>
          </a:p>
          <a:p>
            <a:pPr marL="342900" indent="-342900" defTabSz="914400" eaLnBrk="1" hangingPunct="1">
              <a:lnSpc>
                <a:spcPct val="90000"/>
              </a:lnSpc>
            </a:pPr>
            <a:endParaRPr lang="en-US" sz="2800" dirty="0"/>
          </a:p>
        </p:txBody>
      </p:sp>
      <p:sp>
        <p:nvSpPr>
          <p:cNvPr id="66564" name="Text Box 5"/>
          <p:cNvSpPr txBox="1">
            <a:spLocks noChangeArrowheads="1"/>
          </p:cNvSpPr>
          <p:nvPr/>
        </p:nvSpPr>
        <p:spPr bwMode="auto">
          <a:xfrm>
            <a:off x="1456661" y="5867400"/>
            <a:ext cx="8610599" cy="1274859"/>
          </a:xfrm>
          <a:prstGeom prst="rect">
            <a:avLst/>
          </a:prstGeom>
          <a:noFill/>
          <a:ln w="34925" algn="ctr">
            <a:noFill/>
            <a:miter lim="800000"/>
            <a:headEnd/>
            <a:tailEnd/>
          </a:ln>
        </p:spPr>
        <p:txBody>
          <a:bodyPr lIns="100278" tIns="52145" rIns="100278" bIns="52145">
            <a:spAutoFit/>
          </a:bodyPr>
          <a:lstStyle/>
          <a:p>
            <a:pPr defTabSz="1019175">
              <a:buFont typeface="Wingdings" pitchFamily="2" charset="2"/>
              <a:buChar char="§"/>
            </a:pPr>
            <a:r>
              <a:rPr lang="en-US" sz="2800" b="1" dirty="0">
                <a:solidFill>
                  <a:srgbClr val="FF0000"/>
                </a:solidFill>
                <a:latin typeface="Arial Narrow" pitchFamily="34" charset="0"/>
              </a:rPr>
              <a:t>STOP WORK</a:t>
            </a:r>
            <a:r>
              <a:rPr lang="en-US" sz="2800" dirty="0">
                <a:latin typeface="Arial Narrow" pitchFamily="34" charset="0"/>
              </a:rPr>
              <a:t> </a:t>
            </a:r>
            <a:r>
              <a:rPr lang="en-US" sz="2800" dirty="0">
                <a:solidFill>
                  <a:schemeClr val="tx1"/>
                </a:solidFill>
                <a:latin typeface="Arial Narrow" pitchFamily="34" charset="0"/>
              </a:rPr>
              <a:t>and contact supervisor if you come across an unidentified stream that was not shown on the map </a:t>
            </a:r>
            <a:r>
              <a:rPr lang="en-US" sz="1800" b="1" dirty="0">
                <a:solidFill>
                  <a:srgbClr val="FF0000"/>
                </a:solidFill>
                <a:latin typeface="Arial Narrow" pitchFamily="34" charset="0"/>
              </a:rPr>
              <a:t>(BUNCHER OPERATORS ESPECIALLY)</a:t>
            </a:r>
            <a:endParaRPr lang="en-US" sz="2800" b="1" dirty="0">
              <a:solidFill>
                <a:srgbClr val="FF0000"/>
              </a:solidFill>
              <a:latin typeface="Arial Narrow" pitchFamily="34" charset="0"/>
            </a:endParaRPr>
          </a:p>
        </p:txBody>
      </p:sp>
      <p:pic>
        <p:nvPicPr>
          <p:cNvPr id="66565" name="Picture 6" descr="BuncherSL1"/>
          <p:cNvPicPr>
            <a:picLocks noChangeAspect="1" noChangeArrowheads="1"/>
          </p:cNvPicPr>
          <p:nvPr/>
        </p:nvPicPr>
        <p:blipFill>
          <a:blip r:embed="rId3" cstate="print"/>
          <a:srcRect/>
          <a:stretch>
            <a:fillRect/>
          </a:stretch>
        </p:blipFill>
        <p:spPr bwMode="auto">
          <a:xfrm>
            <a:off x="5638800" y="1295400"/>
            <a:ext cx="4064000" cy="4495800"/>
          </a:xfrm>
          <a:prstGeom prst="rect">
            <a:avLst/>
          </a:prstGeom>
          <a:noFill/>
          <a:ln w="9525">
            <a:noFill/>
            <a:miter lim="800000"/>
            <a:headEnd/>
            <a:tailEnd/>
          </a:ln>
          <a:effectLst>
            <a:softEdge rad="317500"/>
          </a:effectLst>
        </p:spPr>
      </p:pic>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a:xfrm>
            <a:off x="1341438" y="173038"/>
            <a:ext cx="8382000" cy="517525"/>
          </a:xfrm>
        </p:spPr>
        <p:txBody>
          <a:bodyPr/>
          <a:lstStyle/>
          <a:p>
            <a:pPr defTabSz="914400" eaLnBrk="1" hangingPunct="1">
              <a:defRPr/>
            </a:pPr>
            <a:r>
              <a:rPr lang="en-US" dirty="0">
                <a:solidFill>
                  <a:srgbClr val="008000"/>
                </a:solidFill>
              </a:rPr>
              <a:t>Harvesting</a:t>
            </a:r>
            <a:r>
              <a:rPr lang="en-US" dirty="0">
                <a:solidFill>
                  <a:srgbClr val="003200"/>
                </a:solidFill>
              </a:rPr>
              <a:t> - Skidding</a:t>
            </a:r>
            <a:endParaRPr lang="en-US" dirty="0"/>
          </a:p>
        </p:txBody>
      </p:sp>
      <p:sp>
        <p:nvSpPr>
          <p:cNvPr id="67587" name="Rectangle 3"/>
          <p:cNvSpPr>
            <a:spLocks noGrp="1" noChangeArrowheads="1"/>
          </p:cNvSpPr>
          <p:nvPr>
            <p:ph type="body" idx="1"/>
          </p:nvPr>
        </p:nvSpPr>
        <p:spPr>
          <a:xfrm>
            <a:off x="1425575" y="949326"/>
            <a:ext cx="8251825" cy="4405313"/>
          </a:xfrm>
        </p:spPr>
        <p:txBody>
          <a:bodyPr/>
          <a:lstStyle/>
          <a:p>
            <a:pPr marL="342900" indent="-342900" defTabSz="914400" eaLnBrk="1" hangingPunct="1">
              <a:lnSpc>
                <a:spcPct val="90000"/>
              </a:lnSpc>
            </a:pPr>
            <a:r>
              <a:rPr lang="en-US" sz="2400" dirty="0"/>
              <a:t>Avoid skidding through wet areas and draws.</a:t>
            </a:r>
          </a:p>
          <a:p>
            <a:pPr marL="342900" indent="-342900" defTabSz="914400" eaLnBrk="1" hangingPunct="1">
              <a:lnSpc>
                <a:spcPct val="90000"/>
              </a:lnSpc>
            </a:pPr>
            <a:r>
              <a:rPr lang="en-US" sz="2400" dirty="0"/>
              <a:t>Avoid skidding through WS02 AOCs – use a skid crossing</a:t>
            </a:r>
          </a:p>
          <a:p>
            <a:pPr marL="342900" indent="-342900" defTabSz="914400" eaLnBrk="1" hangingPunct="1">
              <a:lnSpc>
                <a:spcPct val="90000"/>
              </a:lnSpc>
            </a:pPr>
            <a:r>
              <a:rPr lang="en-US" sz="2400" dirty="0"/>
              <a:t>Place corduroy in draws and wet areas to minimize soil damage from repeated crossings.</a:t>
            </a:r>
          </a:p>
          <a:p>
            <a:pPr marL="342900" indent="-342900" defTabSz="914400" eaLnBrk="1" hangingPunct="1">
              <a:lnSpc>
                <a:spcPct val="90000"/>
              </a:lnSpc>
            </a:pPr>
            <a:r>
              <a:rPr lang="en-US" sz="2400" dirty="0"/>
              <a:t>Carry back debris and place on the skid trail to reduce rutting.</a:t>
            </a:r>
          </a:p>
          <a:p>
            <a:pPr marL="342900" indent="-342900" defTabSz="914400" eaLnBrk="1" hangingPunct="1">
              <a:lnSpc>
                <a:spcPct val="90000"/>
              </a:lnSpc>
            </a:pPr>
            <a:r>
              <a:rPr lang="en-US" sz="2400" dirty="0"/>
              <a:t>Skid on high dry ground.</a:t>
            </a:r>
          </a:p>
          <a:p>
            <a:pPr marL="342900" indent="-342900" defTabSz="914400" eaLnBrk="1" hangingPunct="1">
              <a:lnSpc>
                <a:spcPct val="90000"/>
              </a:lnSpc>
            </a:pPr>
            <a:r>
              <a:rPr lang="en-US" sz="2400" dirty="0"/>
              <a:t>Skid out from and go around wet areas where possible. </a:t>
            </a:r>
          </a:p>
          <a:p>
            <a:pPr marL="342900" indent="-342900" defTabSz="914400" eaLnBrk="1" hangingPunct="1">
              <a:lnSpc>
                <a:spcPct val="90000"/>
              </a:lnSpc>
              <a:buFont typeface="Wingdings" pitchFamily="2" charset="2"/>
              <a:buNone/>
            </a:pPr>
            <a:endParaRPr lang="en-US" sz="2400" dirty="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67588" name="Text Box 5"/>
          <p:cNvSpPr txBox="1">
            <a:spLocks noChangeArrowheads="1"/>
          </p:cNvSpPr>
          <p:nvPr/>
        </p:nvSpPr>
        <p:spPr bwMode="auto">
          <a:xfrm>
            <a:off x="6362701" y="3962400"/>
            <a:ext cx="3276600" cy="3336962"/>
          </a:xfrm>
          <a:prstGeom prst="rect">
            <a:avLst/>
          </a:prstGeom>
          <a:noFill/>
          <a:ln w="34925">
            <a:noFill/>
            <a:miter lim="800000"/>
            <a:headEnd/>
            <a:tailEnd/>
          </a:ln>
        </p:spPr>
        <p:txBody>
          <a:bodyPr lIns="100278" tIns="52145" rIns="100278" bIns="52145" anchor="ctr">
            <a:spAutoFit/>
          </a:bodyPr>
          <a:lstStyle/>
          <a:p>
            <a:pPr defTabSz="1019175">
              <a:buClr>
                <a:srgbClr val="339933"/>
              </a:buClr>
              <a:buFont typeface="Wingdings" pitchFamily="2" charset="2"/>
              <a:buChar char="§"/>
            </a:pPr>
            <a:r>
              <a:rPr lang="en-US" sz="2800" dirty="0">
                <a:solidFill>
                  <a:schemeClr val="tx1"/>
                </a:solidFill>
                <a:latin typeface="Arial Narrow" pitchFamily="34" charset="0"/>
              </a:rPr>
              <a:t>Avoid snags &amp; advanced growth  </a:t>
            </a:r>
          </a:p>
          <a:p>
            <a:pPr defTabSz="1019175">
              <a:buClr>
                <a:srgbClr val="339933"/>
              </a:buClr>
              <a:buFont typeface="Wingdings" pitchFamily="2" charset="2"/>
              <a:buChar char="§"/>
            </a:pPr>
            <a:r>
              <a:rPr lang="en-US" sz="2800" dirty="0">
                <a:solidFill>
                  <a:schemeClr val="tx1"/>
                </a:solidFill>
                <a:latin typeface="Arial Narrow" pitchFamily="34" charset="0"/>
              </a:rPr>
              <a:t>If excessive rutting / </a:t>
            </a:r>
            <a:r>
              <a:rPr lang="en-US" sz="2800" dirty="0">
                <a:solidFill>
                  <a:schemeClr val="accent2">
                    <a:lumMod val="75000"/>
                  </a:schemeClr>
                </a:solidFill>
                <a:latin typeface="Arial Narrow" pitchFamily="34" charset="0"/>
              </a:rPr>
              <a:t>COMPACTION</a:t>
            </a:r>
            <a:r>
              <a:rPr lang="en-US" sz="2800" dirty="0">
                <a:solidFill>
                  <a:schemeClr val="tx1"/>
                </a:solidFill>
                <a:latin typeface="Arial Narrow" pitchFamily="34" charset="0"/>
              </a:rPr>
              <a:t> is occurring,</a:t>
            </a:r>
            <a:r>
              <a:rPr lang="en-US" sz="2800" dirty="0">
                <a:latin typeface="Arial Narrow" pitchFamily="34" charset="0"/>
              </a:rPr>
              <a:t> </a:t>
            </a:r>
            <a:r>
              <a:rPr lang="en-US" sz="2800" b="1" dirty="0">
                <a:solidFill>
                  <a:srgbClr val="FF3300"/>
                </a:solidFill>
                <a:latin typeface="Arial Narrow" pitchFamily="34" charset="0"/>
              </a:rPr>
              <a:t>STOP WORK!</a:t>
            </a:r>
            <a:r>
              <a:rPr lang="en-US" sz="2800" dirty="0">
                <a:solidFill>
                  <a:schemeClr val="tx1"/>
                </a:solidFill>
                <a:latin typeface="Arial Narrow" pitchFamily="34" charset="0"/>
              </a:rPr>
              <a:t> Relocate, inform supervisor.</a:t>
            </a:r>
          </a:p>
        </p:txBody>
      </p:sp>
      <p:pic>
        <p:nvPicPr>
          <p:cNvPr id="67589" name="Picture 6" descr="EFC_Grapple_W_Tops"/>
          <p:cNvPicPr>
            <a:picLocks noChangeAspect="1" noChangeArrowheads="1"/>
          </p:cNvPicPr>
          <p:nvPr/>
        </p:nvPicPr>
        <p:blipFill>
          <a:blip r:embed="rId3" cstate="print"/>
          <a:srcRect/>
          <a:stretch>
            <a:fillRect/>
          </a:stretch>
        </p:blipFill>
        <p:spPr bwMode="auto">
          <a:xfrm>
            <a:off x="1676400" y="4114800"/>
            <a:ext cx="4343400" cy="3257550"/>
          </a:xfrm>
          <a:prstGeom prst="rect">
            <a:avLst/>
          </a:prstGeom>
          <a:noFill/>
          <a:ln w="9525">
            <a:noFill/>
            <a:miter lim="800000"/>
            <a:headEnd/>
            <a:tailEnd/>
          </a:ln>
          <a:effectLst>
            <a:softEdge rad="2921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SFM systems in Canada</a:t>
            </a:r>
          </a:p>
        </p:txBody>
      </p:sp>
      <p:sp>
        <p:nvSpPr>
          <p:cNvPr id="3" name="Content Placeholder 2"/>
          <p:cNvSpPr>
            <a:spLocks noGrp="1"/>
          </p:cNvSpPr>
          <p:nvPr>
            <p:ph idx="1"/>
          </p:nvPr>
        </p:nvSpPr>
        <p:spPr>
          <a:xfrm>
            <a:off x="1524000" y="1828800"/>
            <a:ext cx="4800600" cy="5354638"/>
          </a:xfrm>
        </p:spPr>
        <p:txBody>
          <a:bodyPr/>
          <a:lstStyle/>
          <a:p>
            <a:r>
              <a:rPr lang="en-US" i="1" dirty="0">
                <a:solidFill>
                  <a:srgbClr val="FF0000"/>
                </a:solidFill>
              </a:rPr>
              <a:t>Which Standard is the Kenora Forest Certified to?</a:t>
            </a:r>
          </a:p>
          <a:p>
            <a:r>
              <a:rPr lang="en-US" i="1" dirty="0">
                <a:solidFill>
                  <a:srgbClr val="FF0000"/>
                </a:solidFill>
              </a:rPr>
              <a:t>How do they measure our performance to the SFI Standard?</a:t>
            </a:r>
          </a:p>
          <a:p>
            <a:endParaRPr lang="en-US" dirty="0"/>
          </a:p>
        </p:txBody>
      </p:sp>
      <p:pic>
        <p:nvPicPr>
          <p:cNvPr id="6" name="Picture 5" descr="Falltree.jpg"/>
          <p:cNvPicPr>
            <a:picLocks noChangeAspect="1"/>
          </p:cNvPicPr>
          <p:nvPr/>
        </p:nvPicPr>
        <p:blipFill>
          <a:blip r:embed="rId2" cstate="print"/>
          <a:stretch>
            <a:fillRect/>
          </a:stretch>
        </p:blipFill>
        <p:spPr>
          <a:xfrm>
            <a:off x="6096000" y="1905000"/>
            <a:ext cx="3733800" cy="5049602"/>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p:txBody>
          <a:bodyPr/>
          <a:lstStyle/>
          <a:p>
            <a:pPr eaLnBrk="1" hangingPunct="1">
              <a:defRPr/>
            </a:pPr>
            <a:r>
              <a:rPr lang="en-US" dirty="0">
                <a:solidFill>
                  <a:srgbClr val="008000"/>
                </a:solidFill>
              </a:rPr>
              <a:t>Harvesting</a:t>
            </a:r>
            <a:r>
              <a:rPr lang="en-US" dirty="0">
                <a:solidFill>
                  <a:srgbClr val="003200"/>
                </a:solidFill>
              </a:rPr>
              <a:t> - Processing</a:t>
            </a:r>
          </a:p>
        </p:txBody>
      </p:sp>
      <p:sp>
        <p:nvSpPr>
          <p:cNvPr id="68611" name="Rectangle 3"/>
          <p:cNvSpPr>
            <a:spLocks noGrp="1" noChangeArrowheads="1"/>
          </p:cNvSpPr>
          <p:nvPr>
            <p:ph type="body" idx="1"/>
          </p:nvPr>
        </p:nvSpPr>
        <p:spPr/>
        <p:txBody>
          <a:bodyPr/>
          <a:lstStyle/>
          <a:p>
            <a:pPr eaLnBrk="1" hangingPunct="1"/>
            <a:r>
              <a:rPr lang="en-US" sz="2800" dirty="0"/>
              <a:t>Follow provincial utilization and mill quality standards. </a:t>
            </a:r>
            <a:r>
              <a:rPr lang="en-US" sz="2800" dirty="0">
                <a:solidFill>
                  <a:srgbClr val="FF0000"/>
                </a:solidFill>
              </a:rPr>
              <a:t>(OFI Focus area in the 2016 SFI Audit) What is the 10 cm diameter class mean? What’s the minimum length? </a:t>
            </a:r>
          </a:p>
          <a:p>
            <a:pPr eaLnBrk="1" hangingPunct="1"/>
            <a:r>
              <a:rPr lang="en-US" sz="2800" dirty="0"/>
              <a:t>Refer to the </a:t>
            </a:r>
            <a:r>
              <a:rPr lang="en-US" sz="2800" u="sng" dirty="0">
                <a:solidFill>
                  <a:schemeClr val="accent2"/>
                </a:solidFill>
              </a:rPr>
              <a:t>Debris Disposal SOP</a:t>
            </a:r>
            <a:r>
              <a:rPr lang="en-US" sz="2800" dirty="0"/>
              <a:t> for chipper and </a:t>
            </a:r>
            <a:r>
              <a:rPr lang="en-US" sz="2800" dirty="0" err="1"/>
              <a:t>delimber</a:t>
            </a:r>
            <a:r>
              <a:rPr lang="en-US" sz="2800" dirty="0"/>
              <a:t> debris management.</a:t>
            </a:r>
            <a:r>
              <a:rPr lang="en-US" dirty="0"/>
              <a:t> </a:t>
            </a:r>
          </a:p>
        </p:txBody>
      </p:sp>
      <p:pic>
        <p:nvPicPr>
          <p:cNvPr id="68612" name="Picture 5" descr="Processor"/>
          <p:cNvPicPr>
            <a:picLocks noChangeAspect="1" noChangeArrowheads="1"/>
          </p:cNvPicPr>
          <p:nvPr/>
        </p:nvPicPr>
        <p:blipFill>
          <a:blip r:embed="rId3" cstate="print"/>
          <a:srcRect/>
          <a:stretch>
            <a:fillRect/>
          </a:stretch>
        </p:blipFill>
        <p:spPr bwMode="auto">
          <a:xfrm>
            <a:off x="1447800" y="4419600"/>
            <a:ext cx="3962401" cy="2641600"/>
          </a:xfrm>
          <a:prstGeom prst="rect">
            <a:avLst/>
          </a:prstGeom>
          <a:noFill/>
          <a:ln w="9525">
            <a:noFill/>
            <a:miter lim="800000"/>
            <a:headEnd/>
            <a:tailEnd/>
          </a:ln>
        </p:spPr>
      </p:pic>
      <p:sp>
        <p:nvSpPr>
          <p:cNvPr id="68614" name="Text Box 7"/>
          <p:cNvSpPr txBox="1">
            <a:spLocks noChangeArrowheads="1"/>
          </p:cNvSpPr>
          <p:nvPr/>
        </p:nvSpPr>
        <p:spPr bwMode="auto">
          <a:xfrm>
            <a:off x="5562600" y="4267200"/>
            <a:ext cx="4038600" cy="597751"/>
          </a:xfrm>
          <a:prstGeom prst="rect">
            <a:avLst/>
          </a:prstGeom>
          <a:noFill/>
          <a:ln w="34925" algn="ctr">
            <a:noFill/>
            <a:miter lim="800000"/>
            <a:headEnd/>
            <a:tailEnd/>
          </a:ln>
        </p:spPr>
        <p:txBody>
          <a:bodyPr lIns="100278" tIns="52145" rIns="100278" bIns="52145">
            <a:spAutoFit/>
          </a:bodyPr>
          <a:lstStyle/>
          <a:p>
            <a:pPr algn="ctr" defTabSz="1019175">
              <a:buFontTx/>
              <a:buNone/>
            </a:pPr>
            <a:r>
              <a:rPr lang="en-US" b="1">
                <a:solidFill>
                  <a:srgbClr val="FF0000"/>
                </a:solidFill>
              </a:rPr>
              <a:t>Watch Topping size!</a:t>
            </a: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68613" name="Picture 6" descr="large_tops"/>
          <p:cNvPicPr>
            <a:picLocks noChangeAspect="1" noChangeArrowheads="1"/>
          </p:cNvPicPr>
          <p:nvPr/>
        </p:nvPicPr>
        <p:blipFill>
          <a:blip r:embed="rId4" cstate="print"/>
          <a:srcRect/>
          <a:stretch>
            <a:fillRect/>
          </a:stretch>
        </p:blipFill>
        <p:spPr bwMode="auto">
          <a:xfrm>
            <a:off x="5562600" y="4267200"/>
            <a:ext cx="4191000" cy="314325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4" name="Text Box 7"/>
          <p:cNvSpPr txBox="1">
            <a:spLocks noChangeArrowheads="1"/>
          </p:cNvSpPr>
          <p:nvPr/>
        </p:nvSpPr>
        <p:spPr bwMode="auto">
          <a:xfrm>
            <a:off x="5562600" y="4267200"/>
            <a:ext cx="4038600" cy="597751"/>
          </a:xfrm>
          <a:prstGeom prst="rect">
            <a:avLst/>
          </a:prstGeom>
          <a:noFill/>
          <a:ln w="34925" algn="ctr">
            <a:noFill/>
            <a:miter lim="800000"/>
            <a:headEnd/>
            <a:tailEnd/>
          </a:ln>
        </p:spPr>
        <p:txBody>
          <a:bodyPr lIns="100278" tIns="52145" rIns="100278" bIns="52145">
            <a:spAutoFit/>
          </a:bodyPr>
          <a:lstStyle/>
          <a:p>
            <a:pPr algn="ctr" defTabSz="1019175">
              <a:buFontTx/>
              <a:buNone/>
            </a:pPr>
            <a:r>
              <a:rPr lang="en-US" b="1">
                <a:solidFill>
                  <a:srgbClr val="FF0000"/>
                </a:solidFill>
              </a:rPr>
              <a:t>Watch Topping size!</a:t>
            </a: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44034" name="Picture 2" descr="C:\Users\rneil\Desktop\AA EMS IMPROVEMENT PHOTOS\AAA Finished Slides\mining claim pos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2462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Rectangle 2"/>
          <p:cNvSpPr>
            <a:spLocks noGrp="1" noChangeArrowheads="1"/>
          </p:cNvSpPr>
          <p:nvPr>
            <p:ph type="title"/>
          </p:nvPr>
        </p:nvSpPr>
        <p:spPr>
          <a:xfrm>
            <a:off x="1371600" y="0"/>
            <a:ext cx="7962900" cy="1123950"/>
          </a:xfrm>
        </p:spPr>
        <p:txBody>
          <a:bodyPr/>
          <a:lstStyle/>
          <a:p>
            <a:pPr eaLnBrk="1" hangingPunct="1">
              <a:defRPr/>
            </a:pPr>
            <a:r>
              <a:rPr lang="en-US" dirty="0">
                <a:solidFill>
                  <a:srgbClr val="008000"/>
                </a:solidFill>
              </a:rPr>
              <a:t>Harvesting</a:t>
            </a:r>
            <a:r>
              <a:rPr lang="en-US" dirty="0">
                <a:solidFill>
                  <a:srgbClr val="003200"/>
                </a:solidFill>
              </a:rPr>
              <a:t> – Chipper Debris</a:t>
            </a:r>
          </a:p>
        </p:txBody>
      </p:sp>
      <p:pic>
        <p:nvPicPr>
          <p:cNvPr id="6" name="Picture 5"/>
          <p:cNvPicPr/>
          <p:nvPr/>
        </p:nvPicPr>
        <p:blipFill>
          <a:blip r:embed="rId2" cstate="print"/>
          <a:srcRect/>
          <a:stretch>
            <a:fillRect/>
          </a:stretch>
        </p:blipFill>
        <p:spPr bwMode="auto">
          <a:xfrm>
            <a:off x="2362199" y="1295400"/>
            <a:ext cx="5791200" cy="1600200"/>
          </a:xfrm>
          <a:prstGeom prst="rect">
            <a:avLst/>
          </a:prstGeom>
          <a:noFill/>
          <a:ln w="9525">
            <a:noFill/>
            <a:miter lim="800000"/>
            <a:headEnd/>
            <a:tailEnd/>
          </a:ln>
        </p:spPr>
      </p:pic>
      <p:sp>
        <p:nvSpPr>
          <p:cNvPr id="235521" name="Rectangle 1"/>
          <p:cNvSpPr>
            <a:spLocks noChangeArrowheads="1"/>
          </p:cNvSpPr>
          <p:nvPr/>
        </p:nvSpPr>
        <p:spPr bwMode="auto">
          <a:xfrm>
            <a:off x="1695893" y="3085591"/>
            <a:ext cx="76200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Unless otherwise indicated, chipper debris must be carried back a distributed throughout the block </a:t>
            </a:r>
            <a:r>
              <a:rPr kumimoji="0" lang="en-CA" sz="14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 See Debris Disposal SOP for very specific strategies (i.e. shallow vs. organic soils)</a:t>
            </a:r>
            <a:endParaRPr kumimoji="0" lang="en-CA"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Chipper pads must be cleared of debris </a:t>
            </a:r>
            <a:r>
              <a:rPr kumimoji="0" lang="en-CA" sz="14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 no </a:t>
            </a:r>
            <a:r>
              <a:rPr kumimoji="0" lang="en-CA" sz="14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mats</a:t>
            </a:r>
            <a:r>
              <a:rPr kumimoji="0" lang="en-CA" sz="14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 let behind, rehab with a hoe and spread material (&lt;20cm, non continuous).  Reforestation of chipper pads is difficult</a:t>
            </a:r>
            <a:r>
              <a:rPr kumimoji="0" lang="en-CA" sz="1400" b="1" i="0" u="none" strike="noStrike" cap="none" normalizeH="0" dirty="0">
                <a:ln>
                  <a:noFill/>
                </a:ln>
                <a:solidFill>
                  <a:schemeClr val="tx1"/>
                </a:solidFill>
                <a:effectLst/>
                <a:latin typeface="Arial" pitchFamily="34" charset="0"/>
                <a:ea typeface="Calibri" pitchFamily="34" charset="0"/>
                <a:cs typeface="Arial" pitchFamily="34" charset="0"/>
              </a:rPr>
              <a:t> – this is assessed in </a:t>
            </a:r>
            <a:r>
              <a:rPr kumimoji="0" lang="en-CA" sz="1400" b="1" i="0" u="none" strike="noStrike" cap="none" normalizeH="0" dirty="0">
                <a:ln>
                  <a:noFill/>
                </a:ln>
                <a:solidFill>
                  <a:srgbClr val="FF0000"/>
                </a:solidFill>
                <a:effectLst/>
                <a:latin typeface="Arial" pitchFamily="34" charset="0"/>
                <a:ea typeface="Calibri" pitchFamily="34" charset="0"/>
                <a:cs typeface="Arial" pitchFamily="34" charset="0"/>
              </a:rPr>
              <a:t>EVERY BLOCK for COMPLIANCE MONITORING !</a:t>
            </a:r>
            <a:endParaRPr kumimoji="0" lang="en-CA" sz="1800" b="0" i="0" u="none" strike="noStrike" cap="none" normalizeH="0" baseline="0" dirty="0">
              <a:ln>
                <a:noFill/>
              </a:ln>
              <a:solidFill>
                <a:srgbClr val="FF0000"/>
              </a:solidFill>
              <a:effectLst/>
              <a:latin typeface="Arial" pitchFamily="34" charset="0"/>
              <a:cs typeface="Arial" pitchFamily="34" charset="0"/>
            </a:endParaRPr>
          </a:p>
        </p:txBody>
      </p:sp>
      <p:pic>
        <p:nvPicPr>
          <p:cNvPr id="8" name="Picture 7"/>
          <p:cNvPicPr/>
          <p:nvPr/>
        </p:nvPicPr>
        <p:blipFill>
          <a:blip r:embed="rId3" cstate="print"/>
          <a:srcRect/>
          <a:stretch>
            <a:fillRect/>
          </a:stretch>
        </p:blipFill>
        <p:spPr bwMode="auto">
          <a:xfrm>
            <a:off x="1447800" y="4343400"/>
            <a:ext cx="4648200" cy="3276600"/>
          </a:xfrm>
          <a:prstGeom prst="rect">
            <a:avLst/>
          </a:prstGeom>
          <a:noFill/>
          <a:ln w="9525">
            <a:noFill/>
            <a:miter lim="800000"/>
            <a:headEnd/>
            <a:tailEnd/>
          </a:ln>
          <a:effectLst>
            <a:softEdge rad="482600"/>
          </a:effectLst>
        </p:spPr>
      </p:pic>
      <p:sp>
        <p:nvSpPr>
          <p:cNvPr id="235522" name="Rectangle 2"/>
          <p:cNvSpPr>
            <a:spLocks noChangeArrowheads="1"/>
          </p:cNvSpPr>
          <p:nvPr/>
        </p:nvSpPr>
        <p:spPr bwMode="auto">
          <a:xfrm>
            <a:off x="5791199" y="4997678"/>
            <a:ext cx="4038599"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Locate your chipper pads carefully </a:t>
            </a:r>
            <a:r>
              <a:rPr kumimoji="0" lang="en-CA" sz="14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 they create a congested areas where skidder traffic is very concentrated </a:t>
            </a:r>
            <a:r>
              <a:rPr kumimoji="0" lang="en-CA" sz="14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 know your ground, and the path that the skidders will use...</a:t>
            </a:r>
            <a:endParaRPr kumimoji="0" lang="en-CA"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Poor chipper pad location in non-frozen conditions will lead to concerns with rutting and/or soil compaction.</a:t>
            </a:r>
            <a:endParaRPr kumimoji="0" lang="en-CA" sz="1800" b="0" i="0" u="none" strike="noStrike" cap="none" normalizeH="0" baseline="0" dirty="0">
              <a:ln>
                <a:noFill/>
              </a:ln>
              <a:solidFill>
                <a:schemeClr val="tx1"/>
              </a:solidFill>
              <a:effectLst/>
              <a:latin typeface="Arial" pitchFamily="34" charset="0"/>
              <a:cs typeface="Arial" pitchFamily="34" charset="0"/>
            </a:endParaRPr>
          </a:p>
        </p:txBody>
      </p:sp>
      <p:cxnSp>
        <p:nvCxnSpPr>
          <p:cNvPr id="11" name="Straight Arrow Connector 10"/>
          <p:cNvCxnSpPr/>
          <p:nvPr/>
        </p:nvCxnSpPr>
        <p:spPr bwMode="auto">
          <a:xfrm flipH="1">
            <a:off x="3048002" y="5562600"/>
            <a:ext cx="2743198" cy="304800"/>
          </a:xfrm>
          <a:prstGeom prst="straightConnector1">
            <a:avLst/>
          </a:prstGeom>
          <a:noFill/>
          <a:ln w="34925" cap="flat" cmpd="sng" algn="ctr">
            <a:solidFill>
              <a:srgbClr val="FFFF00"/>
            </a:solidFill>
            <a:prstDash val="solid"/>
            <a:round/>
            <a:headEnd type="none" w="med" len="med"/>
            <a:tailEnd type="arrow"/>
          </a:ln>
          <a:effectLst/>
        </p:spPr>
      </p:cxnSp>
      <p:cxnSp>
        <p:nvCxnSpPr>
          <p:cNvPr id="12" name="Straight Arrow Connector 11"/>
          <p:cNvCxnSpPr/>
          <p:nvPr/>
        </p:nvCxnSpPr>
        <p:spPr bwMode="auto">
          <a:xfrm rot="10800000" flipV="1">
            <a:off x="4114800" y="5562600"/>
            <a:ext cx="1676400" cy="1219200"/>
          </a:xfrm>
          <a:prstGeom prst="straightConnector1">
            <a:avLst/>
          </a:prstGeom>
          <a:noFill/>
          <a:ln w="34925" cap="flat" cmpd="sng" algn="ctr">
            <a:solidFill>
              <a:srgbClr val="FFFF00"/>
            </a:solidFill>
            <a:prstDash val="solid"/>
            <a:round/>
            <a:headEnd type="none" w="med" len="med"/>
            <a:tailEnd type="arrow"/>
          </a:ln>
          <a:effectLst/>
        </p:spPr>
      </p:cxnSp>
      <p:cxnSp>
        <p:nvCxnSpPr>
          <p:cNvPr id="14" name="Straight Arrow Connector 13"/>
          <p:cNvCxnSpPr/>
          <p:nvPr/>
        </p:nvCxnSpPr>
        <p:spPr bwMode="auto">
          <a:xfrm rot="10800000" flipV="1">
            <a:off x="2362200" y="5562600"/>
            <a:ext cx="3429000" cy="1143000"/>
          </a:xfrm>
          <a:prstGeom prst="straightConnector1">
            <a:avLst/>
          </a:prstGeom>
          <a:noFill/>
          <a:ln w="34925" cap="flat" cmpd="sng" algn="ctr">
            <a:solidFill>
              <a:srgbClr val="FFFF00"/>
            </a:solidFill>
            <a:prstDash val="solid"/>
            <a:round/>
            <a:headEnd type="none" w="med" len="med"/>
            <a:tailEnd type="arrow"/>
          </a:ln>
          <a:effectLst/>
        </p:spPr>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Rectangle 2"/>
          <p:cNvSpPr>
            <a:spLocks noGrp="1" noChangeArrowheads="1"/>
          </p:cNvSpPr>
          <p:nvPr>
            <p:ph type="title"/>
          </p:nvPr>
        </p:nvSpPr>
        <p:spPr>
          <a:xfrm>
            <a:off x="1371600" y="0"/>
            <a:ext cx="7962900" cy="1123950"/>
          </a:xfrm>
        </p:spPr>
        <p:txBody>
          <a:bodyPr/>
          <a:lstStyle/>
          <a:p>
            <a:pPr eaLnBrk="1" hangingPunct="1">
              <a:defRPr/>
            </a:pPr>
            <a:r>
              <a:rPr lang="en-US" dirty="0">
                <a:solidFill>
                  <a:srgbClr val="008000"/>
                </a:solidFill>
              </a:rPr>
              <a:t>Harvesting</a:t>
            </a:r>
            <a:r>
              <a:rPr lang="en-US" dirty="0">
                <a:solidFill>
                  <a:srgbClr val="003200"/>
                </a:solidFill>
              </a:rPr>
              <a:t> – Chipper Debris</a:t>
            </a:r>
          </a:p>
        </p:txBody>
      </p:sp>
      <p:pic>
        <p:nvPicPr>
          <p:cNvPr id="21506" name="Picture 2" descr="C:\Users\rneil\Desktop\AA EMS IMPROVEMENT PHOTOS\Debris Disposal\IMG_02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3586" y="1219200"/>
            <a:ext cx="4368800" cy="3276600"/>
          </a:xfrm>
          <a:prstGeom prst="rect">
            <a:avLst/>
          </a:prstGeom>
          <a:noFill/>
          <a:effectLst>
            <a:softEdge rad="4699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49186" y="1524000"/>
            <a:ext cx="4191000" cy="2062103"/>
          </a:xfrm>
          <a:prstGeom prst="rect">
            <a:avLst/>
          </a:prstGeom>
          <a:noFill/>
        </p:spPr>
        <p:txBody>
          <a:bodyPr wrap="square" rtlCol="0">
            <a:spAutoFit/>
          </a:bodyPr>
          <a:lstStyle/>
          <a:p>
            <a:pPr>
              <a:buNone/>
            </a:pPr>
            <a:r>
              <a:rPr lang="en-CA" b="1" dirty="0">
                <a:latin typeface="Arial" pitchFamily="34" charset="0"/>
                <a:cs typeface="Arial" pitchFamily="34" charset="0"/>
              </a:rPr>
              <a:t>GOOD IDEA:</a:t>
            </a:r>
            <a:r>
              <a:rPr lang="en-CA" dirty="0">
                <a:latin typeface="Arial" pitchFamily="34" charset="0"/>
                <a:cs typeface="Arial" pitchFamily="34" charset="0"/>
              </a:rPr>
              <a:t> Putting fine chipper debris on top of a coarse roundwood pile </a:t>
            </a:r>
          </a:p>
        </p:txBody>
      </p:sp>
      <p:pic>
        <p:nvPicPr>
          <p:cNvPr id="21507" name="Picture 3" descr="\\MIISUNDC\common\Kenora_Forest\Forest Operations\AWS Blocks\2010-11\Pre-April 1 2011 Block info\Block 70\Block 70\Chipper debris pushed into area of unmerc timb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4764" y="4343400"/>
            <a:ext cx="4297621" cy="3223216"/>
          </a:xfrm>
          <a:prstGeom prst="rect">
            <a:avLst/>
          </a:prstGeom>
          <a:noFill/>
          <a:effectLst>
            <a:softEdge rad="4826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590067" y="4876800"/>
            <a:ext cx="4191000" cy="2062103"/>
          </a:xfrm>
          <a:prstGeom prst="rect">
            <a:avLst/>
          </a:prstGeom>
          <a:noFill/>
        </p:spPr>
        <p:txBody>
          <a:bodyPr wrap="square" rtlCol="0">
            <a:spAutoFit/>
          </a:bodyPr>
          <a:lstStyle/>
          <a:p>
            <a:pPr>
              <a:buNone/>
            </a:pPr>
            <a:r>
              <a:rPr lang="en-CA" b="1" dirty="0">
                <a:latin typeface="Arial" pitchFamily="34" charset="0"/>
                <a:cs typeface="Arial" pitchFamily="34" charset="0"/>
              </a:rPr>
              <a:t>BAD IDEA: </a:t>
            </a:r>
            <a:r>
              <a:rPr lang="en-CA" dirty="0">
                <a:latin typeface="Arial" pitchFamily="34" charset="0"/>
                <a:cs typeface="Arial" pitchFamily="34" charset="0"/>
              </a:rPr>
              <a:t>Pushing chipper debris into standing timber – compliance issue</a:t>
            </a:r>
          </a:p>
        </p:txBody>
      </p:sp>
    </p:spTree>
    <p:extLst>
      <p:ext uri="{BB962C8B-B14F-4D97-AF65-F5344CB8AC3E}">
        <p14:creationId xmlns:p14="http://schemas.microsoft.com/office/powerpoint/2010/main" val="28937416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Rectangle 2"/>
          <p:cNvSpPr>
            <a:spLocks noGrp="1" noChangeArrowheads="1"/>
          </p:cNvSpPr>
          <p:nvPr>
            <p:ph type="title"/>
          </p:nvPr>
        </p:nvSpPr>
        <p:spPr>
          <a:xfrm>
            <a:off x="1371600" y="0"/>
            <a:ext cx="7962900" cy="1123950"/>
          </a:xfrm>
        </p:spPr>
        <p:txBody>
          <a:bodyPr/>
          <a:lstStyle/>
          <a:p>
            <a:pPr eaLnBrk="1" hangingPunct="1">
              <a:defRPr/>
            </a:pPr>
            <a:r>
              <a:rPr lang="en-US" dirty="0">
                <a:solidFill>
                  <a:srgbClr val="008000"/>
                </a:solidFill>
              </a:rPr>
              <a:t>Harvesting</a:t>
            </a:r>
            <a:r>
              <a:rPr lang="en-US" dirty="0">
                <a:solidFill>
                  <a:srgbClr val="003200"/>
                </a:solidFill>
              </a:rPr>
              <a:t> – Chipper Debris</a:t>
            </a:r>
          </a:p>
        </p:txBody>
      </p:sp>
      <p:sp>
        <p:nvSpPr>
          <p:cNvPr id="2" name="TextBox 1"/>
          <p:cNvSpPr txBox="1"/>
          <p:nvPr/>
        </p:nvSpPr>
        <p:spPr>
          <a:xfrm>
            <a:off x="5449186" y="1524000"/>
            <a:ext cx="4191000" cy="2554545"/>
          </a:xfrm>
          <a:prstGeom prst="rect">
            <a:avLst/>
          </a:prstGeom>
          <a:noFill/>
        </p:spPr>
        <p:txBody>
          <a:bodyPr wrap="square" rtlCol="0">
            <a:spAutoFit/>
          </a:bodyPr>
          <a:lstStyle/>
          <a:p>
            <a:pPr>
              <a:buNone/>
            </a:pPr>
            <a:r>
              <a:rPr lang="en-CA" b="1" dirty="0">
                <a:latin typeface="Arial" pitchFamily="34" charset="0"/>
                <a:cs typeface="Arial" pitchFamily="34" charset="0"/>
              </a:rPr>
              <a:t>GOOD IDEA: </a:t>
            </a:r>
            <a:r>
              <a:rPr lang="en-CA" dirty="0">
                <a:latin typeface="Arial" pitchFamily="34" charset="0"/>
                <a:cs typeface="Arial" pitchFamily="34" charset="0"/>
              </a:rPr>
              <a:t>95% of material carried back, remainder spread to &lt;20cm thick at landing </a:t>
            </a:r>
          </a:p>
        </p:txBody>
      </p:sp>
      <p:sp>
        <p:nvSpPr>
          <p:cNvPr id="15" name="TextBox 14"/>
          <p:cNvSpPr txBox="1"/>
          <p:nvPr/>
        </p:nvSpPr>
        <p:spPr>
          <a:xfrm>
            <a:off x="5458933" y="4876800"/>
            <a:ext cx="4322134" cy="2062103"/>
          </a:xfrm>
          <a:prstGeom prst="rect">
            <a:avLst/>
          </a:prstGeom>
          <a:noFill/>
        </p:spPr>
        <p:txBody>
          <a:bodyPr wrap="square" rtlCol="0">
            <a:spAutoFit/>
          </a:bodyPr>
          <a:lstStyle/>
          <a:p>
            <a:pPr>
              <a:buNone/>
            </a:pPr>
            <a:r>
              <a:rPr lang="en-CA" b="1" dirty="0">
                <a:latin typeface="Arial" pitchFamily="34" charset="0"/>
                <a:cs typeface="Arial" pitchFamily="34" charset="0"/>
              </a:rPr>
              <a:t>BAD IDEA: </a:t>
            </a:r>
            <a:r>
              <a:rPr lang="en-CA" dirty="0">
                <a:latin typeface="Arial" pitchFamily="34" charset="0"/>
                <a:cs typeface="Arial" pitchFamily="34" charset="0"/>
              </a:rPr>
              <a:t>Spreading debris at the landing &gt;20cm thick – compliance issue</a:t>
            </a:r>
          </a:p>
        </p:txBody>
      </p:sp>
      <p:pic>
        <p:nvPicPr>
          <p:cNvPr id="22530" name="Picture 2" descr="C:\Users\rneil\Desktop\AA EMS IMPROVEMENT PHOTOS\Chipper pads\Impossible reforestation at chipper pa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4182140"/>
            <a:ext cx="4224225" cy="3168169"/>
          </a:xfrm>
          <a:prstGeom prst="rect">
            <a:avLst/>
          </a:prstGeom>
          <a:noFill/>
          <a:effectLst>
            <a:softEdge rad="419100"/>
          </a:effectLst>
          <a:extLst>
            <a:ext uri="{909E8E84-426E-40DD-AFC4-6F175D3DCCD1}">
              <a14:hiddenFill xmlns:a14="http://schemas.microsoft.com/office/drawing/2010/main">
                <a:solidFill>
                  <a:srgbClr val="FFFFFF"/>
                </a:solidFill>
              </a14:hiddenFill>
            </a:ext>
          </a:extLst>
        </p:spPr>
      </p:pic>
      <p:pic>
        <p:nvPicPr>
          <p:cNvPr id="22531" name="Picture 3" descr="C:\Users\rneil\Desktop\AA EMS IMPROVEMENT PHOTOS\Chipper pads\IMG_03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018510"/>
            <a:ext cx="4229986" cy="3172490"/>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2872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Rectangle 2"/>
          <p:cNvSpPr>
            <a:spLocks noGrp="1" noChangeArrowheads="1"/>
          </p:cNvSpPr>
          <p:nvPr>
            <p:ph type="title"/>
          </p:nvPr>
        </p:nvSpPr>
        <p:spPr>
          <a:xfrm>
            <a:off x="381000" y="0"/>
            <a:ext cx="9372600" cy="1123950"/>
          </a:xfrm>
        </p:spPr>
        <p:txBody>
          <a:bodyPr/>
          <a:lstStyle/>
          <a:p>
            <a:pPr eaLnBrk="1" hangingPunct="1">
              <a:defRPr/>
            </a:pPr>
            <a:r>
              <a:rPr lang="en-US" dirty="0">
                <a:solidFill>
                  <a:srgbClr val="008000"/>
                </a:solidFill>
              </a:rPr>
              <a:t>CHIPPING DEBRIS</a:t>
            </a:r>
            <a:r>
              <a:rPr lang="en-US" dirty="0">
                <a:solidFill>
                  <a:srgbClr val="003200"/>
                </a:solidFill>
              </a:rPr>
              <a:t> – THE BOTTOM LINE</a:t>
            </a:r>
          </a:p>
        </p:txBody>
      </p:sp>
      <p:pic>
        <p:nvPicPr>
          <p:cNvPr id="23554" name="Picture 2" descr="C:\Users\rneil\Desktop\AA EMS IMPROVEMENT PHOTOS\Chipper pads\reforestation concerns with chipper pad si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1273" y="859465"/>
            <a:ext cx="4340250" cy="3462391"/>
          </a:xfrm>
          <a:prstGeom prst="rect">
            <a:avLst/>
          </a:prstGeom>
          <a:noFill/>
          <a:effectLst>
            <a:softEdge rad="495300"/>
          </a:effectLst>
          <a:extLst>
            <a:ext uri="{909E8E84-426E-40DD-AFC4-6F175D3DCCD1}">
              <a14:hiddenFill xmlns:a14="http://schemas.microsoft.com/office/drawing/2010/main">
                <a:solidFill>
                  <a:srgbClr val="FFFFFF"/>
                </a:solidFill>
              </a14:hiddenFill>
            </a:ext>
          </a:extLst>
        </p:spPr>
      </p:pic>
      <p:pic>
        <p:nvPicPr>
          <p:cNvPr id="23555" name="Picture 3" descr="C:\Users\rneil\Desktop\AA EMS IMPROVEMENT PHOTOS\Debris Disposal\IMG_03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914400"/>
            <a:ext cx="4800599" cy="3462390"/>
          </a:xfrm>
          <a:prstGeom prst="rect">
            <a:avLst/>
          </a:prstGeom>
          <a:noFill/>
          <a:effectLst>
            <a:softEdge rad="393700"/>
          </a:effectLst>
          <a:extLst>
            <a:ext uri="{909E8E84-426E-40DD-AFC4-6F175D3DCCD1}">
              <a14:hiddenFill xmlns:a14="http://schemas.microsoft.com/office/drawing/2010/main">
                <a:solidFill>
                  <a:srgbClr val="FFFFFF"/>
                </a:solidFill>
              </a14:hiddenFill>
            </a:ext>
          </a:extLst>
        </p:spPr>
      </p:pic>
      <p:pic>
        <p:nvPicPr>
          <p:cNvPr id="23556" name="Picture 4" descr="C:\Users\rneil\Desktop\AA EMS IMPROVEMENT PHOTOS\Debris Disposal\100_22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8249" y="4495800"/>
            <a:ext cx="4496689" cy="3372517"/>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pic>
        <p:nvPicPr>
          <p:cNvPr id="23557" name="Picture 5" descr="C:\Users\rneil\Desktop\AA EMS IMPROVEMENT PHOTOS\Debris Disposal\IMG_030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1344" y="4321856"/>
            <a:ext cx="4797056" cy="3368525"/>
          </a:xfrm>
          <a:prstGeom prst="rect">
            <a:avLst/>
          </a:prstGeom>
          <a:noFill/>
          <a:effectLst>
            <a:softEdge rad="5588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2228" y="4015152"/>
            <a:ext cx="8126819" cy="723275"/>
          </a:xfrm>
          <a:prstGeom prst="rect">
            <a:avLst/>
          </a:prstGeom>
          <a:noFill/>
        </p:spPr>
        <p:txBody>
          <a:bodyPr wrap="square" rtlCol="0">
            <a:spAutoFit/>
          </a:bodyPr>
          <a:lstStyle/>
          <a:p>
            <a:pPr algn="ctr">
              <a:buNone/>
            </a:pPr>
            <a:r>
              <a:rPr lang="en-CA" sz="2000" dirty="0">
                <a:latin typeface="Arial" pitchFamily="34" charset="0"/>
                <a:cs typeface="Arial" pitchFamily="34" charset="0"/>
              </a:rPr>
              <a:t>You can’t leave it at roadside &gt;20cm thick (you’ll have to go back….</a:t>
            </a:r>
          </a:p>
          <a:p>
            <a:pPr algn="ctr">
              <a:buNone/>
            </a:pPr>
            <a:r>
              <a:rPr lang="en-CA" sz="1400" b="1" dirty="0">
                <a:solidFill>
                  <a:srgbClr val="FF0000"/>
                </a:solidFill>
                <a:latin typeface="Arial" pitchFamily="34" charset="0"/>
                <a:cs typeface="Arial" pitchFamily="34" charset="0"/>
              </a:rPr>
              <a:t>MAKE SURE BEFORE YOU LEAVE THE BLOCK THAT THESE AREAS HAVE BEEN MANAGED</a:t>
            </a:r>
          </a:p>
        </p:txBody>
      </p:sp>
    </p:spTree>
    <p:extLst>
      <p:ext uri="{BB962C8B-B14F-4D97-AF65-F5344CB8AC3E}">
        <p14:creationId xmlns:p14="http://schemas.microsoft.com/office/powerpoint/2010/main" val="14004597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a:xfrm>
            <a:off x="762000" y="517525"/>
            <a:ext cx="9144000" cy="1123950"/>
          </a:xfrm>
        </p:spPr>
        <p:txBody>
          <a:bodyPr/>
          <a:lstStyle/>
          <a:p>
            <a:pPr defTabSz="914400" eaLnBrk="1" hangingPunct="1">
              <a:defRPr/>
            </a:pPr>
            <a:r>
              <a:rPr lang="en-US" dirty="0">
                <a:solidFill>
                  <a:srgbClr val="008000"/>
                </a:solidFill>
              </a:rPr>
              <a:t>Harvesting</a:t>
            </a:r>
            <a:r>
              <a:rPr lang="en-US" dirty="0">
                <a:solidFill>
                  <a:srgbClr val="003200"/>
                </a:solidFill>
              </a:rPr>
              <a:t> - Loading / Hauling / Piling</a:t>
            </a:r>
          </a:p>
        </p:txBody>
      </p:sp>
      <p:sp>
        <p:nvSpPr>
          <p:cNvPr id="69636" name="Rectangle 5"/>
          <p:cNvSpPr>
            <a:spLocks noGrp="1" noChangeArrowheads="1"/>
          </p:cNvSpPr>
          <p:nvPr>
            <p:ph sz="half" idx="2"/>
          </p:nvPr>
        </p:nvSpPr>
        <p:spPr>
          <a:xfrm>
            <a:off x="5483226" y="2819400"/>
            <a:ext cx="3905250" cy="3276600"/>
          </a:xfrm>
        </p:spPr>
        <p:txBody>
          <a:bodyPr/>
          <a:lstStyle/>
          <a:p>
            <a:pPr eaLnBrk="1" hangingPunct="1"/>
            <a:endParaRPr lang="en-US" sz="3100"/>
          </a:p>
        </p:txBody>
      </p:sp>
      <p:pic>
        <p:nvPicPr>
          <p:cNvPr id="69637" name="Picture 6" descr="RoundwoodatStand"/>
          <p:cNvPicPr>
            <a:picLocks noChangeAspect="1" noChangeArrowheads="1"/>
          </p:cNvPicPr>
          <p:nvPr/>
        </p:nvPicPr>
        <p:blipFill>
          <a:blip r:embed="rId3" cstate="print"/>
          <a:srcRect/>
          <a:stretch>
            <a:fillRect/>
          </a:stretch>
        </p:blipFill>
        <p:spPr bwMode="auto">
          <a:xfrm>
            <a:off x="5257800" y="2667000"/>
            <a:ext cx="4368800" cy="3429000"/>
          </a:xfrm>
          <a:prstGeom prst="rect">
            <a:avLst/>
          </a:prstGeom>
          <a:noFill/>
          <a:ln w="9525">
            <a:noFill/>
            <a:miter lim="800000"/>
            <a:headEnd/>
            <a:tailEnd/>
          </a:ln>
        </p:spPr>
      </p:pic>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69635" name="Rectangle 3"/>
          <p:cNvSpPr>
            <a:spLocks noGrp="1" noChangeArrowheads="1"/>
          </p:cNvSpPr>
          <p:nvPr>
            <p:ph type="body" sz="half" idx="1"/>
          </p:nvPr>
        </p:nvSpPr>
        <p:spPr>
          <a:xfrm>
            <a:off x="1425576" y="1900238"/>
            <a:ext cx="3908426" cy="5354637"/>
          </a:xfrm>
        </p:spPr>
        <p:txBody>
          <a:bodyPr/>
          <a:lstStyle/>
          <a:p>
            <a:pPr marL="342900" indent="-342900" defTabSz="914400" eaLnBrk="1" hangingPunct="1">
              <a:lnSpc>
                <a:spcPct val="90000"/>
              </a:lnSpc>
            </a:pPr>
            <a:r>
              <a:rPr lang="en-US" sz="2800" dirty="0"/>
              <a:t>Limit soil disturbance (i.e. #of turn arounds)</a:t>
            </a:r>
          </a:p>
          <a:p>
            <a:pPr marL="342900" indent="-342900" defTabSz="914400" eaLnBrk="1" hangingPunct="1">
              <a:lnSpc>
                <a:spcPct val="90000"/>
              </a:lnSpc>
            </a:pPr>
            <a:r>
              <a:rPr lang="en-US" sz="2800" dirty="0"/>
              <a:t>Pick-up all pieces of wood.</a:t>
            </a:r>
          </a:p>
          <a:p>
            <a:pPr marL="342900" indent="-342900" defTabSz="914400" eaLnBrk="1" hangingPunct="1">
              <a:lnSpc>
                <a:spcPct val="90000"/>
              </a:lnSpc>
            </a:pPr>
            <a:r>
              <a:rPr lang="en-US" sz="2800" dirty="0"/>
              <a:t>Pile debris properly (bigger piles rather than smaller).</a:t>
            </a:r>
          </a:p>
          <a:p>
            <a:pPr marL="342900" indent="-342900" defTabSz="914400" eaLnBrk="1" hangingPunct="1">
              <a:lnSpc>
                <a:spcPct val="90000"/>
              </a:lnSpc>
            </a:pPr>
            <a:r>
              <a:rPr lang="en-US" sz="2800" dirty="0"/>
              <a:t>Ensure that no rocks, forked pieces or shorts get loaded on to the loads.</a:t>
            </a:r>
          </a:p>
          <a:p>
            <a:pPr marL="342900" indent="-342900" defTabSz="914400" eaLnBrk="1" hangingPunct="1">
              <a:lnSpc>
                <a:spcPct val="90000"/>
              </a:lnSpc>
            </a:pPr>
            <a:r>
              <a:rPr lang="en-US" sz="2800" dirty="0"/>
              <a:t>Remove </a:t>
            </a:r>
            <a:r>
              <a:rPr lang="en-US" sz="2800" b="1" dirty="0">
                <a:solidFill>
                  <a:srgbClr val="CC3300"/>
                </a:solidFill>
              </a:rPr>
              <a:t>all</a:t>
            </a:r>
            <a:r>
              <a:rPr lang="en-US" sz="2800" dirty="0"/>
              <a:t> waste and garbage from the site.</a:t>
            </a:r>
          </a:p>
          <a:p>
            <a:pPr marL="342900" indent="-342900" defTabSz="914400" eaLnBrk="1" hangingPunct="1">
              <a:lnSpc>
                <a:spcPct val="90000"/>
              </a:lnSpc>
            </a:pPr>
            <a:endParaRPr lang="en-US" sz="28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6626" name="Rectangle 2"/>
          <p:cNvSpPr>
            <a:spLocks noGrp="1" noChangeArrowheads="1"/>
          </p:cNvSpPr>
          <p:nvPr>
            <p:ph type="ctrTitle" idx="4294967295"/>
          </p:nvPr>
        </p:nvSpPr>
        <p:spPr>
          <a:xfrm>
            <a:off x="1676400" y="381000"/>
            <a:ext cx="7712075" cy="1295400"/>
          </a:xfrm>
        </p:spPr>
        <p:txBody>
          <a:bodyPr/>
          <a:lstStyle/>
          <a:p>
            <a:pPr eaLnBrk="1" hangingPunct="1">
              <a:defRPr/>
            </a:pPr>
            <a:r>
              <a:rPr lang="en-GB" dirty="0"/>
              <a:t>Roundwood Debris Disposal</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24578" name="Picture 2" descr="C:\Users\rneil\Desktop\AA EMS IMPROVEMENT PHOTOS\Slash Piling\0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1826473"/>
            <a:ext cx="7112000" cy="5334000"/>
          </a:xfrm>
          <a:prstGeom prst="rect">
            <a:avLst/>
          </a:prstGeom>
          <a:noFill/>
          <a:effectLst>
            <a:softEdge rad="3556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502733" y="228600"/>
            <a:ext cx="7712075" cy="129540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lvl1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mj-lt"/>
                <a:ea typeface="+mj-ea"/>
                <a:cs typeface="+mj-cs"/>
              </a:defRPr>
            </a:lvl1pPr>
            <a:lvl2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2pPr>
            <a:lvl3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3pPr>
            <a:lvl4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4pPr>
            <a:lvl5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5pPr>
            <a:lvl6pPr marL="4572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6pPr>
            <a:lvl7pPr marL="9144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7pPr>
            <a:lvl8pPr marL="13716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8pPr>
            <a:lvl9pPr marL="18288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9pPr>
          </a:lstStyle>
          <a:p>
            <a:pPr eaLnBrk="1" hangingPunct="1">
              <a:buNone/>
              <a:defRPr/>
            </a:pPr>
            <a:r>
              <a:rPr lang="en-GB" kern="0" dirty="0"/>
              <a:t>Roundwood Debris Disposal</a:t>
            </a:r>
          </a:p>
        </p:txBody>
      </p:sp>
      <p:sp>
        <p:nvSpPr>
          <p:cNvPr id="4" name="Rectangle 3"/>
          <p:cNvSpPr/>
          <p:nvPr/>
        </p:nvSpPr>
        <p:spPr bwMode="auto">
          <a:xfrm>
            <a:off x="1638299" y="6911163"/>
            <a:ext cx="7788275" cy="8382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25603" name="Picture 3" descr="C:\Users\rneil\Desktop\AA EMS IMPROVEMENT PHOTOS\Slash Piling\IMG_03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2199" y="1050631"/>
            <a:ext cx="4254795" cy="3191096"/>
          </a:xfrm>
          <a:prstGeom prst="rect">
            <a:avLst/>
          </a:prstGeom>
          <a:noFill/>
          <a:effectLst>
            <a:softEdge rad="444500"/>
          </a:effectLst>
          <a:extLst>
            <a:ext uri="{909E8E84-426E-40DD-AFC4-6F175D3DCCD1}">
              <a14:hiddenFill xmlns:a14="http://schemas.microsoft.com/office/drawing/2010/main">
                <a:solidFill>
                  <a:srgbClr val="FFFFFF"/>
                </a:solidFill>
              </a14:hiddenFill>
            </a:ext>
          </a:extLst>
        </p:spPr>
      </p:pic>
      <p:pic>
        <p:nvPicPr>
          <p:cNvPr id="25604" name="Picture 4" descr="C:\Users\rneil\Desktop\AA EMS IMPROVEMENT PHOTOS\Slash Piling\IMG_02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4241727"/>
            <a:ext cx="4610395" cy="3457796"/>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pic>
        <p:nvPicPr>
          <p:cNvPr id="25605" name="Picture 5" descr="C:\Users\rneil\Desktop\AA EMS IMPROVEMENT PHOTOS\Slash Piling\IMG_02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7761" y="4209607"/>
            <a:ext cx="4719674" cy="3539756"/>
          </a:xfrm>
          <a:prstGeom prst="rect">
            <a:avLst/>
          </a:prstGeom>
          <a:noFill/>
          <a:effectLst>
            <a:softEdge rad="520700"/>
          </a:effectLst>
          <a:extLst>
            <a:ext uri="{909E8E84-426E-40DD-AFC4-6F175D3DCCD1}">
              <a14:hiddenFill xmlns:a14="http://schemas.microsoft.com/office/drawing/2010/main">
                <a:solidFill>
                  <a:srgbClr val="FFFFFF"/>
                </a:solidFill>
              </a14:hiddenFill>
            </a:ext>
          </a:extLst>
        </p:spPr>
      </p:pic>
      <p:pic>
        <p:nvPicPr>
          <p:cNvPr id="25606" name="Picture 6" descr="C:\Users\rneil\Desktop\AA EMS IMPROVEMENT PHOTOS\Slash Piling\IMG_028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7036" y="1050631"/>
            <a:ext cx="4563435" cy="3597569"/>
          </a:xfrm>
          <a:prstGeom prst="rect">
            <a:avLst/>
          </a:prstGeom>
          <a:noFill/>
          <a:effectLst>
            <a:softEdge rad="520700"/>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838547" y="4123951"/>
            <a:ext cx="7588027" cy="400110"/>
          </a:xfrm>
          <a:prstGeom prst="rect">
            <a:avLst/>
          </a:prstGeom>
          <a:solidFill>
            <a:schemeClr val="tx1"/>
          </a:solidFill>
        </p:spPr>
        <p:txBody>
          <a:bodyPr wrap="square" rtlCol="0">
            <a:spAutoFit/>
          </a:bodyPr>
          <a:lstStyle/>
          <a:p>
            <a:pPr>
              <a:buNone/>
            </a:pPr>
            <a:r>
              <a:rPr lang="en-CA" sz="2000" dirty="0">
                <a:solidFill>
                  <a:srgbClr val="FFFF00"/>
                </a:solidFill>
                <a:latin typeface="Arial" pitchFamily="34" charset="0"/>
                <a:cs typeface="Arial" pitchFamily="34" charset="0"/>
              </a:rPr>
              <a:t>INCOMPLETE BURNS ON HARDWOOD PILES ARE AN ISSUE</a:t>
            </a:r>
          </a:p>
        </p:txBody>
      </p:sp>
    </p:spTree>
    <p:extLst>
      <p:ext uri="{BB962C8B-B14F-4D97-AF65-F5344CB8AC3E}">
        <p14:creationId xmlns:p14="http://schemas.microsoft.com/office/powerpoint/2010/main" val="40665410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0722" name="Rectangle 2"/>
          <p:cNvSpPr>
            <a:spLocks noGrp="1" noChangeArrowheads="1"/>
          </p:cNvSpPr>
          <p:nvPr>
            <p:ph type="title"/>
          </p:nvPr>
        </p:nvSpPr>
        <p:spPr/>
        <p:txBody>
          <a:bodyPr/>
          <a:lstStyle/>
          <a:p>
            <a:pPr eaLnBrk="1" hangingPunct="1">
              <a:defRPr/>
            </a:pPr>
            <a:r>
              <a:rPr lang="en-CA" dirty="0"/>
              <a:t>Delimber Debris Piles</a:t>
            </a:r>
            <a:endParaRPr lang="en-GB" dirty="0"/>
          </a:p>
        </p:txBody>
      </p:sp>
      <p:sp>
        <p:nvSpPr>
          <p:cNvPr id="72707" name="Rectangle 3"/>
          <p:cNvSpPr>
            <a:spLocks noGrp="1" noChangeArrowheads="1"/>
          </p:cNvSpPr>
          <p:nvPr>
            <p:ph type="body" sz="half" idx="1"/>
          </p:nvPr>
        </p:nvSpPr>
        <p:spPr>
          <a:xfrm>
            <a:off x="1295400" y="1949302"/>
            <a:ext cx="3905250" cy="5354637"/>
          </a:xfrm>
        </p:spPr>
        <p:txBody>
          <a:bodyPr/>
          <a:lstStyle/>
          <a:p>
            <a:pPr eaLnBrk="1" hangingPunct="1">
              <a:buFont typeface="Wingdings" pitchFamily="2" charset="2"/>
              <a:buNone/>
            </a:pPr>
            <a:r>
              <a:rPr lang="en-GB" sz="2800" dirty="0"/>
              <a:t>Ensure a safe and efficient burn by:</a:t>
            </a:r>
          </a:p>
          <a:p>
            <a:pPr eaLnBrk="1" hangingPunct="1">
              <a:buFont typeface="Symbol" pitchFamily="18" charset="2"/>
              <a:buChar char="·"/>
            </a:pPr>
            <a:r>
              <a:rPr lang="en-GB" sz="2800" dirty="0"/>
              <a:t>Moving debris out of standing water.</a:t>
            </a:r>
          </a:p>
          <a:p>
            <a:pPr eaLnBrk="1" hangingPunct="1">
              <a:buFont typeface="Symbol" pitchFamily="18" charset="2"/>
              <a:buChar char="·"/>
            </a:pPr>
            <a:r>
              <a:rPr lang="en-US" sz="2800" dirty="0"/>
              <a:t>Aerating piles to allow for rapid ignition and a complete burn </a:t>
            </a:r>
          </a:p>
        </p:txBody>
      </p:sp>
      <p:sp>
        <p:nvSpPr>
          <p:cNvPr id="670724"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700" i="1" dirty="0">
                <a:solidFill>
                  <a:srgbClr val="339933"/>
                </a:solidFill>
                <a:effectLst>
                  <a:outerShdw blurRad="38100" dist="38100" dir="2700000" algn="tl">
                    <a:srgbClr val="C0C0C0"/>
                  </a:outerShdw>
                </a:effectLst>
              </a:rPr>
              <a:t>Debris Disposal</a:t>
            </a:r>
          </a:p>
        </p:txBody>
      </p:sp>
      <p:sp>
        <p:nvSpPr>
          <p:cNvPr id="72709" name="Text Box 6"/>
          <p:cNvSpPr txBox="1">
            <a:spLocks noChangeArrowheads="1"/>
          </p:cNvSpPr>
          <p:nvPr/>
        </p:nvSpPr>
        <p:spPr bwMode="auto">
          <a:xfrm>
            <a:off x="990600" y="5791201"/>
            <a:ext cx="9067800" cy="1975051"/>
          </a:xfrm>
          <a:prstGeom prst="rect">
            <a:avLst/>
          </a:prstGeom>
          <a:noFill/>
          <a:ln w="34925" algn="ctr">
            <a:noFill/>
            <a:miter lim="800000"/>
            <a:headEnd/>
            <a:tailEnd/>
          </a:ln>
        </p:spPr>
        <p:txBody>
          <a:bodyPr lIns="100278" tIns="52145" rIns="100278" bIns="52145">
            <a:spAutoFit/>
          </a:bodyPr>
          <a:lstStyle/>
          <a:p>
            <a:pPr lvl="1" defTabSz="1019175" eaLnBrk="1" hangingPunct="1">
              <a:spcBef>
                <a:spcPct val="20000"/>
              </a:spcBef>
              <a:buClr>
                <a:srgbClr val="339933"/>
              </a:buClr>
              <a:buFont typeface="Wingdings" pitchFamily="2" charset="2"/>
              <a:buChar char="§"/>
            </a:pPr>
            <a:r>
              <a:rPr lang="en-US" sz="2700" dirty="0">
                <a:solidFill>
                  <a:srgbClr val="FF3300"/>
                </a:solidFill>
                <a:latin typeface="Arial Narrow" pitchFamily="34" charset="0"/>
              </a:rPr>
              <a:t>Pile / spread </a:t>
            </a:r>
            <a:r>
              <a:rPr lang="en-US" sz="2700" dirty="0" err="1">
                <a:solidFill>
                  <a:srgbClr val="FF3300"/>
                </a:solidFill>
                <a:latin typeface="Arial Narrow" pitchFamily="34" charset="0"/>
              </a:rPr>
              <a:t>delimber</a:t>
            </a:r>
            <a:r>
              <a:rPr lang="en-US" sz="2700" dirty="0">
                <a:solidFill>
                  <a:srgbClr val="FF3300"/>
                </a:solidFill>
                <a:latin typeface="Arial Narrow" pitchFamily="34" charset="0"/>
              </a:rPr>
              <a:t> debris on non productive ES11 &amp; 12 bare, rocky sites at roadside only, where practical. Do not burn these piles placed on roadside, non productive sites! </a:t>
            </a:r>
          </a:p>
          <a:p>
            <a:pPr defTabSz="1019175"/>
            <a:endParaRPr lang="en-US" sz="2700" dirty="0">
              <a:latin typeface="Arial Narrow" pitchFamily="34" charset="0"/>
            </a:endParaRP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1207" y="1981200"/>
            <a:ext cx="5126560" cy="3505200"/>
          </a:xfrm>
          <a:prstGeom prst="rect">
            <a:avLst/>
          </a:prstGeom>
          <a:noFill/>
          <a:ln>
            <a:noFill/>
          </a:ln>
          <a:effectLst>
            <a:softEdge rad="4699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defRPr/>
            </a:pPr>
            <a:r>
              <a:rPr lang="en-CA" dirty="0"/>
              <a:t>SFI Certification, and why...</a:t>
            </a:r>
            <a:endParaRPr lang="en-GB" dirty="0"/>
          </a:p>
        </p:txBody>
      </p:sp>
      <p:sp>
        <p:nvSpPr>
          <p:cNvPr id="17411" name="Rectangle 3"/>
          <p:cNvSpPr>
            <a:spLocks noGrp="1" noChangeArrowheads="1"/>
          </p:cNvSpPr>
          <p:nvPr>
            <p:ph type="body" idx="1"/>
          </p:nvPr>
        </p:nvSpPr>
        <p:spPr>
          <a:xfrm>
            <a:off x="2133600" y="1981200"/>
            <a:ext cx="6858000" cy="4648200"/>
          </a:xfrm>
        </p:spPr>
        <p:txBody>
          <a:bodyPr/>
          <a:lstStyle/>
          <a:p>
            <a:pPr eaLnBrk="1" hangingPunct="1"/>
            <a:r>
              <a:rPr lang="en-US" dirty="0">
                <a:cs typeface="Arial" charset="0"/>
              </a:rPr>
              <a:t>Why is this critical to our Kenora operations?</a:t>
            </a:r>
          </a:p>
          <a:p>
            <a:pPr lvl="1" eaLnBrk="1" hangingPunct="1"/>
            <a:r>
              <a:rPr lang="en-US" dirty="0">
                <a:cs typeface="Arial" charset="0"/>
              </a:rPr>
              <a:t>Improve forest stewardship</a:t>
            </a:r>
          </a:p>
          <a:p>
            <a:pPr lvl="1" eaLnBrk="1" hangingPunct="1"/>
            <a:r>
              <a:rPr lang="en-US" dirty="0">
                <a:cs typeface="Arial" charset="0"/>
              </a:rPr>
              <a:t>Market awareness and pressure </a:t>
            </a:r>
          </a:p>
          <a:p>
            <a:pPr lvl="1" eaLnBrk="1" hangingPunct="1"/>
            <a:r>
              <a:rPr lang="en-US" dirty="0">
                <a:cs typeface="Arial" charset="0"/>
              </a:rPr>
              <a:t>Customers are demanding it, thus facilities are demanding it.</a:t>
            </a:r>
          </a:p>
          <a:p>
            <a:pPr lvl="1" eaLnBrk="1" hangingPunct="1"/>
            <a:r>
              <a:rPr lang="en-US" dirty="0">
                <a:cs typeface="Arial" charset="0"/>
              </a:rPr>
              <a:t>Support from CCSIC and SFI</a:t>
            </a:r>
          </a:p>
          <a:p>
            <a:pPr lvl="1" eaLnBrk="1" hangingPunct="1"/>
            <a:r>
              <a:rPr lang="en-US" dirty="0">
                <a:cs typeface="Arial" charset="0"/>
              </a:rPr>
              <a:t>Ensure legal compliance </a:t>
            </a:r>
          </a:p>
          <a:p>
            <a:pPr lvl="1" eaLnBrk="1" hangingPunct="1"/>
            <a:r>
              <a:rPr lang="en-US" dirty="0">
                <a:cs typeface="Arial" charset="0"/>
              </a:rPr>
              <a:t>Consider the alternative ?</a:t>
            </a:r>
            <a:endParaRPr lang="en-GB" dirty="0"/>
          </a:p>
        </p:txBody>
      </p:sp>
      <p:sp>
        <p:nvSpPr>
          <p:cNvPr id="186372"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700" i="1" dirty="0">
                <a:solidFill>
                  <a:srgbClr val="339933"/>
                </a:solidFill>
                <a:effectLst>
                  <a:outerShdw blurRad="38100" dist="38100" dir="2700000" algn="tl">
                    <a:srgbClr val="C0C0C0"/>
                  </a:outerShdw>
                </a:effectLst>
              </a:rPr>
              <a:t>Introduction</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34" name="Picture 7" descr="delimberpile"/>
          <p:cNvPicPr>
            <a:picLocks noChangeAspect="1" noChangeArrowheads="1"/>
          </p:cNvPicPr>
          <p:nvPr/>
        </p:nvPicPr>
        <p:blipFill>
          <a:blip r:embed="rId2" cstate="print"/>
          <a:srcRect/>
          <a:stretch>
            <a:fillRect/>
          </a:stretch>
        </p:blipFill>
        <p:spPr bwMode="auto">
          <a:xfrm>
            <a:off x="2362200" y="4196953"/>
            <a:ext cx="4114800" cy="3086100"/>
          </a:xfrm>
          <a:prstGeom prst="rect">
            <a:avLst/>
          </a:prstGeom>
          <a:noFill/>
          <a:ln w="9525">
            <a:noFill/>
            <a:miter lim="800000"/>
            <a:headEnd/>
            <a:tailEnd/>
          </a:ln>
          <a:effectLst>
            <a:softEdge rad="469900"/>
          </a:effectLst>
        </p:spPr>
      </p:pic>
      <p:sp>
        <p:nvSpPr>
          <p:cNvPr id="672770" name="Rectangle 2"/>
          <p:cNvSpPr>
            <a:spLocks noGrp="1" noChangeArrowheads="1"/>
          </p:cNvSpPr>
          <p:nvPr>
            <p:ph type="title"/>
          </p:nvPr>
        </p:nvSpPr>
        <p:spPr>
          <a:xfrm>
            <a:off x="1425576" y="0"/>
            <a:ext cx="8632825" cy="685800"/>
          </a:xfrm>
        </p:spPr>
        <p:txBody>
          <a:bodyPr/>
          <a:lstStyle/>
          <a:p>
            <a:pPr algn="r" eaLnBrk="1" hangingPunct="1">
              <a:defRPr/>
            </a:pPr>
            <a:r>
              <a:rPr lang="en-GB" sz="2700" i="1" dirty="0"/>
              <a:t>Debris Disposal</a:t>
            </a:r>
            <a:endParaRPr lang="en-US" sz="5100" i="1" dirty="0"/>
          </a:p>
        </p:txBody>
      </p:sp>
      <p:sp>
        <p:nvSpPr>
          <p:cNvPr id="73731" name="Rectangle 3"/>
          <p:cNvSpPr>
            <a:spLocks noGrp="1" noChangeArrowheads="1"/>
          </p:cNvSpPr>
          <p:nvPr>
            <p:ph type="body" idx="1"/>
          </p:nvPr>
        </p:nvSpPr>
        <p:spPr>
          <a:xfrm>
            <a:off x="1447800" y="1318437"/>
            <a:ext cx="7566024" cy="5807075"/>
          </a:xfrm>
        </p:spPr>
        <p:txBody>
          <a:bodyPr/>
          <a:lstStyle/>
          <a:p>
            <a:pPr eaLnBrk="1" hangingPunct="1">
              <a:buFont typeface="Symbol" pitchFamily="18" charset="2"/>
              <a:buChar char="·"/>
            </a:pPr>
            <a:r>
              <a:rPr lang="en-GB" sz="2900" dirty="0"/>
              <a:t>Mix softwood debris into hardwood piles for ease of ignition, if available.</a:t>
            </a:r>
            <a:endParaRPr lang="en-US" sz="2900" dirty="0"/>
          </a:p>
          <a:p>
            <a:pPr eaLnBrk="1" hangingPunct="1">
              <a:buFont typeface="Symbol" pitchFamily="18" charset="2"/>
              <a:buChar char="·"/>
            </a:pPr>
            <a:r>
              <a:rPr lang="en-US" sz="2800" dirty="0"/>
              <a:t>Minimizing debris, soil, snow and large stumps being pushed into the piles. </a:t>
            </a:r>
          </a:p>
          <a:p>
            <a:pPr eaLnBrk="1" hangingPunct="1">
              <a:buFont typeface="Symbol" pitchFamily="18" charset="2"/>
              <a:buChar char="·"/>
            </a:pPr>
            <a:r>
              <a:rPr lang="en-US" sz="2800" dirty="0"/>
              <a:t>Not constructing on grub piles left from road/landing construction.</a:t>
            </a:r>
          </a:p>
          <a:p>
            <a:pPr eaLnBrk="1" hangingPunct="1">
              <a:buFont typeface="Symbol" pitchFamily="18" charset="2"/>
              <a:buChar char="·"/>
            </a:pPr>
            <a:r>
              <a:rPr lang="en-US" sz="2800" dirty="0"/>
              <a:t>Pile slash far enough from tree line so that when piles are ignited no standing timber impacted (@10m)</a:t>
            </a:r>
          </a:p>
          <a:p>
            <a:pPr eaLnBrk="1" hangingPunct="1">
              <a:buFont typeface="Symbol" pitchFamily="18" charset="2"/>
              <a:buChar char="·"/>
            </a:pPr>
            <a:r>
              <a:rPr lang="en-US" sz="2800" dirty="0"/>
              <a:t>Creating large piles versus small piles.</a:t>
            </a:r>
          </a:p>
          <a:p>
            <a:pPr eaLnBrk="1" hangingPunct="1">
              <a:buFont typeface="Symbol" pitchFamily="18" charset="2"/>
              <a:buChar char="·"/>
            </a:pPr>
            <a:r>
              <a:rPr lang="en-CA" sz="2800" dirty="0"/>
              <a:t>Excellent Pile</a:t>
            </a:r>
          </a:p>
          <a:p>
            <a:pPr eaLnBrk="1" hangingPunct="1">
              <a:buFont typeface="Symbol" pitchFamily="18" charset="2"/>
              <a:buChar char="·"/>
            </a:pPr>
            <a:endParaRPr lang="en-US" sz="2800" dirty="0"/>
          </a:p>
          <a:p>
            <a:pPr marL="0" indent="0" eaLnBrk="1" hangingPunct="1">
              <a:buNone/>
            </a:pPr>
            <a:endParaRPr lang="en-US" dirty="0"/>
          </a:p>
        </p:txBody>
      </p:sp>
      <p:sp>
        <p:nvSpPr>
          <p:cNvPr id="672772" name="Text Box 4"/>
          <p:cNvSpPr txBox="1">
            <a:spLocks noChangeArrowheads="1"/>
          </p:cNvSpPr>
          <p:nvPr/>
        </p:nvSpPr>
        <p:spPr bwMode="auto">
          <a:xfrm>
            <a:off x="1447800" y="529923"/>
            <a:ext cx="6477001" cy="784830"/>
          </a:xfrm>
          <a:prstGeom prst="rect">
            <a:avLst/>
          </a:prstGeom>
          <a:noFill/>
          <a:ln w="9525">
            <a:noFill/>
            <a:miter lim="800000"/>
            <a:headEnd/>
            <a:tailEnd/>
          </a:ln>
          <a:effectLst/>
        </p:spPr>
        <p:txBody>
          <a:bodyPr anchor="ctr">
            <a:spAutoFit/>
          </a:bodyPr>
          <a:lstStyle/>
          <a:p>
            <a:pPr algn="ctr" eaLnBrk="1" hangingPunct="1">
              <a:buFontTx/>
              <a:buNone/>
              <a:defRPr/>
            </a:pPr>
            <a:r>
              <a:rPr lang="en-CA" sz="4500" b="1" dirty="0">
                <a:solidFill>
                  <a:srgbClr val="339933"/>
                </a:solidFill>
                <a:effectLst>
                  <a:outerShdw blurRad="38100" dist="38100" dir="2700000" algn="tl">
                    <a:srgbClr val="C0C0C0"/>
                  </a:outerShdw>
                </a:effectLst>
              </a:rPr>
              <a:t>Delimber Debris Piles</a:t>
            </a:r>
            <a:endParaRPr lang="en-US" sz="4500" b="1" dirty="0">
              <a:solidFill>
                <a:schemeClr val="tx1"/>
              </a:solidFill>
              <a:effectLst>
                <a:outerShdw blurRad="38100" dist="38100" dir="2700000" algn="tl">
                  <a:srgbClr val="C0C0C0"/>
                </a:outerShdw>
              </a:effectLst>
            </a:endParaRPr>
          </a:p>
        </p:txBody>
      </p:sp>
      <p:sp>
        <p:nvSpPr>
          <p:cNvPr id="672773" name="Text Box 5"/>
          <p:cNvSpPr txBox="1">
            <a:spLocks noChangeArrowheads="1"/>
          </p:cNvSpPr>
          <p:nvPr/>
        </p:nvSpPr>
        <p:spPr bwMode="auto">
          <a:xfrm>
            <a:off x="2133601" y="1048435"/>
            <a:ext cx="6172200" cy="646331"/>
          </a:xfrm>
          <a:prstGeom prst="rect">
            <a:avLst/>
          </a:prstGeom>
          <a:noFill/>
          <a:ln w="9525">
            <a:noFill/>
            <a:miter lim="800000"/>
            <a:headEnd/>
            <a:tailEnd/>
          </a:ln>
          <a:effectLst/>
        </p:spPr>
        <p:txBody>
          <a:bodyPr anchor="ctr">
            <a:spAutoFit/>
          </a:bodyPr>
          <a:lstStyle/>
          <a:p>
            <a:pPr algn="ctr" eaLnBrk="1" hangingPunct="1">
              <a:buFontTx/>
              <a:buNone/>
              <a:defRPr/>
            </a:pPr>
            <a:endParaRPr lang="en-US" sz="3600" b="1" dirty="0">
              <a:solidFill>
                <a:srgbClr val="3333CC"/>
              </a:solidFill>
              <a:effectLst>
                <a:outerShdw blurRad="38100" dist="38100" dir="2700000" algn="tl">
                  <a:srgbClr val="C0C0C0"/>
                </a:outerShdw>
              </a:effectLst>
              <a:latin typeface="Arial Narrow" pitchFamily="34" charset="0"/>
            </a:endParaRP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54022"/>
            <a:ext cx="5105400" cy="4518378"/>
          </a:xfrm>
          <a:prstGeom prst="rect">
            <a:avLst/>
          </a:prstGeo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05400" y="3254022"/>
            <a:ext cx="5029200" cy="4523833"/>
          </a:xfrm>
          <a:prstGeom prst="rect">
            <a:avLst/>
          </a:prstGeom>
        </p:spPr>
      </p:pic>
    </p:spTree>
    <p:extLst>
      <p:ext uri="{BB962C8B-B14F-4D97-AF65-F5344CB8AC3E}">
        <p14:creationId xmlns:p14="http://schemas.microsoft.com/office/powerpoint/2010/main" val="4085729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p:txBody>
          <a:bodyPr/>
          <a:lstStyle/>
          <a:p>
            <a:pPr eaLnBrk="1" hangingPunct="1">
              <a:defRPr/>
            </a:pPr>
            <a:r>
              <a:rPr lang="en-US" dirty="0"/>
              <a:t>Road Construction</a:t>
            </a:r>
          </a:p>
        </p:txBody>
      </p:sp>
      <p:pic>
        <p:nvPicPr>
          <p:cNvPr id="74755" name="Picture 3" descr="P6150018"/>
          <p:cNvPicPr>
            <a:picLocks noChangeAspect="1" noChangeArrowheads="1"/>
          </p:cNvPicPr>
          <p:nvPr/>
        </p:nvPicPr>
        <p:blipFill>
          <a:blip r:embed="rId2" cstate="print"/>
          <a:srcRect/>
          <a:stretch>
            <a:fillRect/>
          </a:stretch>
        </p:blipFill>
        <p:spPr bwMode="auto">
          <a:xfrm>
            <a:off x="1649014" y="1828800"/>
            <a:ext cx="7768188" cy="5345850"/>
          </a:xfrm>
          <a:prstGeom prst="rect">
            <a:avLst/>
          </a:prstGeom>
          <a:noFill/>
          <a:ln w="9525">
            <a:noFill/>
            <a:miter lim="800000"/>
            <a:headEnd/>
            <a:tailEnd/>
          </a:ln>
          <a:effectLst>
            <a:softEdge rad="431800"/>
          </a:effectLst>
        </p:spPr>
      </p:pic>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6674" name="Rectangle 2"/>
          <p:cNvSpPr>
            <a:spLocks noGrp="1" noChangeArrowheads="1"/>
          </p:cNvSpPr>
          <p:nvPr>
            <p:ph type="title"/>
          </p:nvPr>
        </p:nvSpPr>
        <p:spPr>
          <a:xfrm>
            <a:off x="1173164" y="-228599"/>
            <a:ext cx="8885237" cy="990600"/>
          </a:xfrm>
        </p:spPr>
        <p:txBody>
          <a:bodyPr/>
          <a:lstStyle/>
          <a:p>
            <a:pPr defTabSz="914400" eaLnBrk="1" hangingPunct="1">
              <a:defRPr/>
            </a:pPr>
            <a:r>
              <a:rPr lang="en-US" dirty="0">
                <a:solidFill>
                  <a:srgbClr val="FF9900"/>
                </a:solidFill>
              </a:rPr>
              <a:t>Road Construction - R/W Clearing</a:t>
            </a:r>
            <a:endParaRPr lang="en-US" dirty="0"/>
          </a:p>
        </p:txBody>
      </p:sp>
      <p:sp>
        <p:nvSpPr>
          <p:cNvPr id="75779" name="Rectangle 3"/>
          <p:cNvSpPr>
            <a:spLocks noGrp="1" noChangeArrowheads="1"/>
          </p:cNvSpPr>
          <p:nvPr>
            <p:ph type="body" idx="1"/>
          </p:nvPr>
        </p:nvSpPr>
        <p:spPr>
          <a:xfrm>
            <a:off x="1425576" y="609600"/>
            <a:ext cx="9013824" cy="3276600"/>
          </a:xfrm>
        </p:spPr>
        <p:txBody>
          <a:bodyPr/>
          <a:lstStyle/>
          <a:p>
            <a:pPr marL="342900" indent="-342900" defTabSz="914400" eaLnBrk="1" hangingPunct="1"/>
            <a:r>
              <a:rPr lang="en-US" sz="2800" dirty="0"/>
              <a:t>Ensure one on one Pre-work review with operators. </a:t>
            </a:r>
            <a:endParaRPr lang="en-US" sz="2800" i="1" dirty="0">
              <a:solidFill>
                <a:srgbClr val="FF0000"/>
              </a:solidFill>
            </a:endParaRPr>
          </a:p>
          <a:p>
            <a:pPr marL="342900" indent="-342900" defTabSz="914400" eaLnBrk="1" hangingPunct="1"/>
            <a:r>
              <a:rPr lang="en-US" sz="2800" dirty="0"/>
              <a:t>Do not fall timber across r/w boundaries</a:t>
            </a:r>
          </a:p>
          <a:p>
            <a:pPr marL="342900" indent="-342900" defTabSz="914400" eaLnBrk="1" hangingPunct="1"/>
            <a:r>
              <a:rPr lang="en-US" sz="2800" dirty="0"/>
              <a:t>Fall trees away from watercourses</a:t>
            </a:r>
          </a:p>
          <a:p>
            <a:pPr marL="342900" indent="-342900" defTabSz="914400" eaLnBrk="1" hangingPunct="1"/>
            <a:r>
              <a:rPr lang="en-US" sz="2800" dirty="0"/>
              <a:t>Narrow R/W to </a:t>
            </a:r>
            <a:r>
              <a:rPr lang="en-US" sz="2800" b="1" dirty="0">
                <a:solidFill>
                  <a:schemeClr val="accent2"/>
                </a:solidFill>
              </a:rPr>
              <a:t>15m</a:t>
            </a:r>
            <a:r>
              <a:rPr lang="en-US" sz="2800" dirty="0"/>
              <a:t> within the first 30m off of highway right of ways. Narrow to </a:t>
            </a:r>
            <a:r>
              <a:rPr lang="en-US" sz="2800" dirty="0">
                <a:solidFill>
                  <a:srgbClr val="0070C0"/>
                </a:solidFill>
              </a:rPr>
              <a:t>15-</a:t>
            </a:r>
            <a:r>
              <a:rPr lang="en-US" sz="2800" b="1" dirty="0">
                <a:solidFill>
                  <a:srgbClr val="0070C0"/>
                </a:solidFill>
              </a:rPr>
              <a:t>20m</a:t>
            </a:r>
            <a:r>
              <a:rPr lang="en-US" sz="2800" dirty="0"/>
              <a:t> at watercourse AOCs. (See Ref Card)</a:t>
            </a:r>
          </a:p>
          <a:p>
            <a:pPr marL="342900" indent="-342900" defTabSz="914400" eaLnBrk="1" hangingPunct="1"/>
            <a:r>
              <a:rPr lang="en-US" sz="2800" dirty="0"/>
              <a:t>Remove all merchantable timber from site prior to road construction </a:t>
            </a: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75781" name="Text Box 5"/>
          <p:cNvSpPr txBox="1">
            <a:spLocks noChangeArrowheads="1"/>
          </p:cNvSpPr>
          <p:nvPr/>
        </p:nvSpPr>
        <p:spPr bwMode="auto">
          <a:xfrm>
            <a:off x="1524000" y="3823157"/>
            <a:ext cx="4579937" cy="4060237"/>
          </a:xfrm>
          <a:prstGeom prst="rect">
            <a:avLst/>
          </a:prstGeom>
          <a:noFill/>
          <a:ln w="34925">
            <a:noFill/>
            <a:miter lim="800000"/>
            <a:headEnd/>
            <a:tailEnd/>
          </a:ln>
        </p:spPr>
        <p:txBody>
          <a:bodyPr lIns="100278" tIns="52145" rIns="100278" bIns="52145" anchor="ctr">
            <a:spAutoFit/>
          </a:bodyPr>
          <a:lstStyle/>
          <a:p>
            <a:pPr defTabSz="1019175">
              <a:spcBef>
                <a:spcPct val="0"/>
              </a:spcBef>
            </a:pPr>
            <a:r>
              <a:rPr lang="en-US" sz="2800" dirty="0">
                <a:solidFill>
                  <a:srgbClr val="FF3300"/>
                </a:solidFill>
                <a:latin typeface="Arial Narrow" pitchFamily="34" charset="0"/>
              </a:rPr>
              <a:t>Where brush matting is used ensure merchantable wood is scaled – </a:t>
            </a:r>
            <a:r>
              <a:rPr lang="en-US" sz="2800" b="1" dirty="0">
                <a:solidFill>
                  <a:srgbClr val="C00000"/>
                </a:solidFill>
                <a:latin typeface="Arial Narrow" pitchFamily="34" charset="0"/>
              </a:rPr>
              <a:t>Corduroy form in Binder</a:t>
            </a:r>
          </a:p>
          <a:p>
            <a:pPr defTabSz="1019175">
              <a:spcBef>
                <a:spcPct val="0"/>
              </a:spcBef>
            </a:pPr>
            <a:r>
              <a:rPr lang="en-US" sz="2800" dirty="0">
                <a:solidFill>
                  <a:schemeClr val="tx1"/>
                </a:solidFill>
                <a:latin typeface="Arial Narrow" pitchFamily="34" charset="0"/>
              </a:rPr>
              <a:t>Dispose of harvest debris by piling, incorporating into road pushouts or spreading. </a:t>
            </a:r>
            <a:r>
              <a:rPr lang="en-US" sz="2800" b="1" dirty="0">
                <a:solidFill>
                  <a:srgbClr val="FF0000"/>
                </a:solidFill>
                <a:latin typeface="Arial Narrow" pitchFamily="34" charset="0"/>
              </a:rPr>
              <a:t>Do not pile debris into bush line!</a:t>
            </a:r>
          </a:p>
          <a:p>
            <a:pPr algn="ctr" defTabSz="1019175">
              <a:buFontTx/>
              <a:buNone/>
            </a:pPr>
            <a:endParaRPr lang="en-US" sz="2200" b="1" dirty="0">
              <a:solidFill>
                <a:srgbClr val="FF0000"/>
              </a:solidFill>
              <a:latin typeface="Arial Narrow" pitchFamily="34" charset="0"/>
            </a:endParaRPr>
          </a:p>
        </p:txBody>
      </p:sp>
      <p:pic>
        <p:nvPicPr>
          <p:cNvPr id="75780" name="Picture 4" descr="ROWclearing"/>
          <p:cNvPicPr>
            <a:picLocks noChangeAspect="1" noChangeArrowheads="1"/>
          </p:cNvPicPr>
          <p:nvPr/>
        </p:nvPicPr>
        <p:blipFill>
          <a:blip r:embed="rId3" cstate="print"/>
          <a:srcRect/>
          <a:stretch>
            <a:fillRect/>
          </a:stretch>
        </p:blipFill>
        <p:spPr bwMode="auto">
          <a:xfrm>
            <a:off x="5391700" y="3886199"/>
            <a:ext cx="4514300" cy="3488407"/>
          </a:xfrm>
          <a:prstGeom prst="rect">
            <a:avLst/>
          </a:prstGeom>
          <a:noFill/>
          <a:ln w="9525">
            <a:noFill/>
            <a:miter lim="800000"/>
            <a:headEnd/>
            <a:tailEnd/>
          </a:ln>
          <a:effectLst>
            <a:softEdge rad="393700"/>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22" name="Rectangle 2"/>
          <p:cNvSpPr>
            <a:spLocks noGrp="1" noChangeArrowheads="1"/>
          </p:cNvSpPr>
          <p:nvPr>
            <p:ph type="title"/>
          </p:nvPr>
        </p:nvSpPr>
        <p:spPr>
          <a:xfrm>
            <a:off x="1173164" y="1"/>
            <a:ext cx="8885237" cy="949325"/>
          </a:xfrm>
        </p:spPr>
        <p:txBody>
          <a:bodyPr/>
          <a:lstStyle/>
          <a:p>
            <a:pPr defTabSz="914400" eaLnBrk="1" hangingPunct="1">
              <a:defRPr/>
            </a:pPr>
            <a:r>
              <a:rPr lang="en-US" dirty="0">
                <a:solidFill>
                  <a:srgbClr val="FF9900"/>
                </a:solidFill>
              </a:rPr>
              <a:t>Road Construction - Subgrade</a:t>
            </a:r>
            <a:endParaRPr lang="en-US" dirty="0"/>
          </a:p>
        </p:txBody>
      </p:sp>
      <p:sp>
        <p:nvSpPr>
          <p:cNvPr id="76803" name="Rectangle 3"/>
          <p:cNvSpPr>
            <a:spLocks noGrp="1" noChangeArrowheads="1"/>
          </p:cNvSpPr>
          <p:nvPr>
            <p:ph type="body" idx="1"/>
          </p:nvPr>
        </p:nvSpPr>
        <p:spPr>
          <a:xfrm>
            <a:off x="1425576" y="949326"/>
            <a:ext cx="8632825" cy="3800475"/>
          </a:xfrm>
        </p:spPr>
        <p:txBody>
          <a:bodyPr/>
          <a:lstStyle/>
          <a:p>
            <a:pPr marL="342900" indent="-342900" defTabSz="914400" eaLnBrk="1" hangingPunct="1">
              <a:lnSpc>
                <a:spcPct val="90000"/>
              </a:lnSpc>
            </a:pPr>
            <a:r>
              <a:rPr lang="en-US" sz="2800"/>
              <a:t>Follow prework instructions for road specs. </a:t>
            </a:r>
          </a:p>
          <a:p>
            <a:pPr marL="342900" indent="-342900" defTabSz="914400" eaLnBrk="1" hangingPunct="1">
              <a:lnSpc>
                <a:spcPct val="90000"/>
              </a:lnSpc>
            </a:pPr>
            <a:r>
              <a:rPr lang="en-US" sz="2800"/>
              <a:t>Clear, grub and stump sub grade location. </a:t>
            </a:r>
          </a:p>
          <a:p>
            <a:pPr marL="342900" indent="-342900" defTabSz="914400" eaLnBrk="1" hangingPunct="1">
              <a:lnSpc>
                <a:spcPct val="90000"/>
              </a:lnSpc>
            </a:pPr>
            <a:r>
              <a:rPr lang="en-US" sz="2800">
                <a:solidFill>
                  <a:srgbClr val="FF0000"/>
                </a:solidFill>
              </a:rPr>
              <a:t>Do not push debris into standing timber</a:t>
            </a:r>
          </a:p>
          <a:p>
            <a:pPr marL="342900" indent="-342900" defTabSz="914400" eaLnBrk="1" hangingPunct="1">
              <a:lnSpc>
                <a:spcPct val="90000"/>
              </a:lnSpc>
            </a:pPr>
            <a:r>
              <a:rPr lang="en-US" sz="2800"/>
              <a:t>Do not grub wet or unstable sites </a:t>
            </a:r>
          </a:p>
          <a:p>
            <a:pPr marL="342900" indent="-342900" defTabSz="914400" eaLnBrk="1" hangingPunct="1">
              <a:lnSpc>
                <a:spcPct val="90000"/>
              </a:lnSpc>
            </a:pPr>
            <a:r>
              <a:rPr lang="en-US" sz="2800"/>
              <a:t>Locate landings on unproductive rock </a:t>
            </a:r>
          </a:p>
          <a:p>
            <a:pPr marL="342900" indent="-342900" defTabSz="914400" eaLnBrk="1" hangingPunct="1">
              <a:lnSpc>
                <a:spcPct val="90000"/>
              </a:lnSpc>
            </a:pPr>
            <a:r>
              <a:rPr lang="en-US" sz="2800"/>
              <a:t>Dispose of stumps and debris by incorporating into fills or placing on road banks to control erosion</a:t>
            </a:r>
          </a:p>
        </p:txBody>
      </p:sp>
      <p:sp>
        <p:nvSpPr>
          <p:cNvPr id="76804" name="Text Box 4"/>
          <p:cNvSpPr txBox="1">
            <a:spLocks noChangeArrowheads="1"/>
          </p:cNvSpPr>
          <p:nvPr/>
        </p:nvSpPr>
        <p:spPr bwMode="auto">
          <a:xfrm>
            <a:off x="1393826" y="4350634"/>
            <a:ext cx="4321175" cy="2690632"/>
          </a:xfrm>
          <a:prstGeom prst="rect">
            <a:avLst/>
          </a:prstGeom>
          <a:noFill/>
          <a:ln w="34925">
            <a:noFill/>
            <a:miter lim="800000"/>
            <a:headEnd/>
            <a:tailEnd/>
          </a:ln>
        </p:spPr>
        <p:txBody>
          <a:bodyPr lIns="100278" tIns="52145" rIns="100278" bIns="52145" anchor="ctr">
            <a:spAutoFit/>
          </a:bodyPr>
          <a:lstStyle/>
          <a:p>
            <a:pPr defTabSz="1019175">
              <a:spcBef>
                <a:spcPct val="0"/>
              </a:spcBef>
              <a:buClr>
                <a:srgbClr val="339933"/>
              </a:buClr>
              <a:buFont typeface="Wingdings" pitchFamily="2" charset="2"/>
              <a:buChar char="§"/>
            </a:pPr>
            <a:r>
              <a:rPr lang="en-US" sz="2800">
                <a:solidFill>
                  <a:schemeClr val="tx1"/>
                </a:solidFill>
                <a:latin typeface="Arial Narrow" pitchFamily="34" charset="0"/>
              </a:rPr>
              <a:t>  Monitor road specifications for road information (road width, ditch slopes, etc.) found in Table 1 of the Road Construction SOP in your manuals.</a:t>
            </a:r>
            <a:endParaRPr lang="en-US" sz="2800">
              <a:latin typeface="Arial Narrow" pitchFamily="34" charset="0"/>
            </a:endParaRP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76805" name="Picture 5" descr="goodditchline"/>
          <p:cNvPicPr>
            <a:picLocks noChangeAspect="1" noChangeArrowheads="1"/>
          </p:cNvPicPr>
          <p:nvPr/>
        </p:nvPicPr>
        <p:blipFill>
          <a:blip r:embed="rId3" cstate="print"/>
          <a:srcRect/>
          <a:stretch>
            <a:fillRect/>
          </a:stretch>
        </p:blipFill>
        <p:spPr bwMode="auto">
          <a:xfrm>
            <a:off x="5715001" y="4267201"/>
            <a:ext cx="4022725" cy="3108325"/>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7330" name="Rectangle 2"/>
          <p:cNvSpPr>
            <a:spLocks noGrp="1" noChangeArrowheads="1"/>
          </p:cNvSpPr>
          <p:nvPr>
            <p:ph type="title"/>
          </p:nvPr>
        </p:nvSpPr>
        <p:spPr>
          <a:xfrm>
            <a:off x="1352550" y="0"/>
            <a:ext cx="7962900" cy="1123950"/>
          </a:xfrm>
        </p:spPr>
        <p:txBody>
          <a:bodyPr/>
          <a:lstStyle/>
          <a:p>
            <a:pPr eaLnBrk="1" hangingPunct="1">
              <a:defRPr/>
            </a:pPr>
            <a:r>
              <a:rPr lang="en-US" sz="4100" dirty="0">
                <a:solidFill>
                  <a:srgbClr val="FF9900"/>
                </a:solidFill>
              </a:rPr>
              <a:t>Road Construction – Erosion Control</a:t>
            </a:r>
          </a:p>
        </p:txBody>
      </p:sp>
      <p:pic>
        <p:nvPicPr>
          <p:cNvPr id="77828" name="Picture 4" descr="Erosion_Control1"/>
          <p:cNvPicPr>
            <a:picLocks noChangeAspect="1" noChangeArrowheads="1"/>
          </p:cNvPicPr>
          <p:nvPr/>
        </p:nvPicPr>
        <p:blipFill>
          <a:blip r:embed="rId2" cstate="print"/>
          <a:srcRect/>
          <a:stretch>
            <a:fillRect/>
          </a:stretch>
        </p:blipFill>
        <p:spPr bwMode="auto">
          <a:xfrm>
            <a:off x="1261730" y="975536"/>
            <a:ext cx="4038600" cy="2895600"/>
          </a:xfrm>
          <a:prstGeom prst="rect">
            <a:avLst/>
          </a:prstGeom>
          <a:noFill/>
          <a:ln w="9525">
            <a:noFill/>
            <a:miter lim="800000"/>
            <a:headEnd/>
            <a:tailEnd/>
          </a:ln>
          <a:effectLst>
            <a:softEdge rad="520700"/>
          </a:effectLst>
        </p:spPr>
      </p:pic>
      <p:sp>
        <p:nvSpPr>
          <p:cNvPr id="77831" name="Text Box 7"/>
          <p:cNvSpPr txBox="1">
            <a:spLocks noChangeArrowheads="1"/>
          </p:cNvSpPr>
          <p:nvPr/>
        </p:nvSpPr>
        <p:spPr bwMode="auto">
          <a:xfrm>
            <a:off x="1143001" y="3844555"/>
            <a:ext cx="4309730" cy="1028638"/>
          </a:xfrm>
          <a:prstGeom prst="rect">
            <a:avLst/>
          </a:prstGeom>
          <a:noFill/>
          <a:ln w="34925" algn="ctr">
            <a:noFill/>
            <a:miter lim="800000"/>
            <a:headEnd/>
            <a:tailEnd/>
          </a:ln>
        </p:spPr>
        <p:txBody>
          <a:bodyPr wrap="square" lIns="100278" tIns="52145" rIns="100278" bIns="52145">
            <a:spAutoFit/>
          </a:bodyPr>
          <a:lstStyle/>
          <a:p>
            <a:pPr algn="ctr" defTabSz="1019175">
              <a:buFontTx/>
              <a:buNone/>
            </a:pPr>
            <a:r>
              <a:rPr lang="en-US" sz="2000" dirty="0"/>
              <a:t>Straw mats, hay bales, check dams, geotextile fabric, seed mix, cross drain pipes, etc. are all available.</a:t>
            </a:r>
          </a:p>
        </p:txBody>
      </p:sp>
      <p:sp>
        <p:nvSpPr>
          <p:cNvPr id="8" name="Rectangle 7"/>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77829" name="Picture 5" descr="P1010022"/>
          <p:cNvPicPr>
            <a:picLocks noChangeAspect="1" noChangeArrowheads="1"/>
          </p:cNvPicPr>
          <p:nvPr/>
        </p:nvPicPr>
        <p:blipFill>
          <a:blip r:embed="rId3" cstate="print"/>
          <a:srcRect/>
          <a:stretch>
            <a:fillRect/>
          </a:stretch>
        </p:blipFill>
        <p:spPr bwMode="auto">
          <a:xfrm>
            <a:off x="5174512" y="4024866"/>
            <a:ext cx="4724400" cy="3288450"/>
          </a:xfrm>
          <a:prstGeom prst="rect">
            <a:avLst/>
          </a:prstGeom>
          <a:noFill/>
          <a:ln w="9525">
            <a:noFill/>
            <a:miter lim="800000"/>
            <a:headEnd/>
            <a:tailEnd/>
          </a:ln>
          <a:effectLst>
            <a:softEdge rad="406400"/>
          </a:effectLst>
        </p:spPr>
      </p:pic>
      <p:pic>
        <p:nvPicPr>
          <p:cNvPr id="27650" name="Picture 2" descr="C:\Users\rneil\Desktop\AA EMS IMPROVEMENT PHOTOS\Erosion Control\100_269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3945" y="821807"/>
            <a:ext cx="4782567" cy="3445393"/>
          </a:xfrm>
          <a:prstGeom prst="rect">
            <a:avLst/>
          </a:prstGeom>
          <a:noFill/>
          <a:effectLst>
            <a:softEdge rad="419100"/>
          </a:effectLst>
          <a:extLst>
            <a:ext uri="{909E8E84-426E-40DD-AFC4-6F175D3DCCD1}">
              <a14:hiddenFill xmlns:a14="http://schemas.microsoft.com/office/drawing/2010/main">
                <a:solidFill>
                  <a:srgbClr val="FFFFFF"/>
                </a:solidFill>
              </a14:hiddenFill>
            </a:ext>
          </a:extLst>
        </p:spPr>
      </p:pic>
      <p:sp>
        <p:nvSpPr>
          <p:cNvPr id="10" name="Text Box 7"/>
          <p:cNvSpPr txBox="1">
            <a:spLocks noChangeArrowheads="1"/>
          </p:cNvSpPr>
          <p:nvPr/>
        </p:nvSpPr>
        <p:spPr bwMode="auto">
          <a:xfrm>
            <a:off x="1261730" y="4953000"/>
            <a:ext cx="4038600" cy="1582636"/>
          </a:xfrm>
          <a:prstGeom prst="rect">
            <a:avLst/>
          </a:prstGeom>
          <a:noFill/>
          <a:ln w="34925" algn="ctr">
            <a:solidFill>
              <a:schemeClr val="tx1"/>
            </a:solidFill>
            <a:miter lim="800000"/>
            <a:headEnd/>
            <a:tailEnd/>
          </a:ln>
        </p:spPr>
        <p:txBody>
          <a:bodyPr wrap="square" lIns="100278" tIns="52145" rIns="100278" bIns="52145">
            <a:spAutoFit/>
          </a:bodyPr>
          <a:lstStyle/>
          <a:p>
            <a:pPr algn="ctr" defTabSz="1019175">
              <a:buFontTx/>
              <a:buNone/>
            </a:pPr>
            <a:r>
              <a:rPr lang="en-US" sz="2400" dirty="0">
                <a:solidFill>
                  <a:schemeClr val="accent5">
                    <a:lumMod val="50000"/>
                  </a:schemeClr>
                </a:solidFill>
                <a:latin typeface="Tahoma" pitchFamily="34" charset="0"/>
                <a:ea typeface="Tahoma" pitchFamily="34" charset="0"/>
                <a:cs typeface="Tahoma" pitchFamily="34" charset="0"/>
              </a:rPr>
              <a:t>New roads are the highest erosion risk we have:  SLOPE and FINE SOILS are a bad combination !!!</a:t>
            </a:r>
          </a:p>
        </p:txBody>
      </p:sp>
      <p:sp>
        <p:nvSpPr>
          <p:cNvPr id="2" name="TextBox 1"/>
          <p:cNvSpPr txBox="1"/>
          <p:nvPr/>
        </p:nvSpPr>
        <p:spPr>
          <a:xfrm>
            <a:off x="1324639" y="6851651"/>
            <a:ext cx="3912782" cy="461665"/>
          </a:xfrm>
          <a:prstGeom prst="rect">
            <a:avLst/>
          </a:prstGeom>
          <a:noFill/>
        </p:spPr>
        <p:txBody>
          <a:bodyPr wrap="square" rtlCol="0">
            <a:spAutoFit/>
          </a:bodyPr>
          <a:lstStyle/>
          <a:p>
            <a:pPr>
              <a:buNone/>
            </a:pPr>
            <a:r>
              <a:rPr lang="en-CA" sz="2400" dirty="0"/>
              <a:t>Ask for help if you need it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8466" name="Rectangle 2"/>
          <p:cNvSpPr>
            <a:spLocks noGrp="1" noChangeArrowheads="1"/>
          </p:cNvSpPr>
          <p:nvPr>
            <p:ph type="ctrTitle" idx="4294967295"/>
          </p:nvPr>
        </p:nvSpPr>
        <p:spPr>
          <a:xfrm>
            <a:off x="1592264" y="533400"/>
            <a:ext cx="7712075" cy="1295400"/>
          </a:xfrm>
        </p:spPr>
        <p:txBody>
          <a:bodyPr/>
          <a:lstStyle/>
          <a:p>
            <a:pPr eaLnBrk="1" hangingPunct="1">
              <a:defRPr/>
            </a:pPr>
            <a:r>
              <a:rPr lang="en-GB" dirty="0"/>
              <a:t>Watercourse Crossings</a:t>
            </a:r>
          </a:p>
        </p:txBody>
      </p:sp>
      <p:sp>
        <p:nvSpPr>
          <p:cNvPr id="5" name="Rectangle 4"/>
          <p:cNvSpPr/>
          <p:nvPr/>
        </p:nvSpPr>
        <p:spPr bwMode="auto">
          <a:xfrm>
            <a:off x="1371600" y="7137436"/>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28674" name="Picture 2" descr="C:\Users\rneil\Desktop\AA EMS IMPROVEMENT PHOTOS\Erosion Control\good armor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828800"/>
            <a:ext cx="8475132" cy="5105400"/>
          </a:xfrm>
          <a:prstGeom prst="rect">
            <a:avLst/>
          </a:prstGeom>
          <a:noFill/>
          <a:effectLst>
            <a:softEdge rad="4826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B7A17A2B-D092-4408-66D8-8E6203AAE15B}"/>
              </a:ext>
            </a:extLst>
          </p:cNvPr>
          <p:cNvGraphicFramePr>
            <a:graphicFrameLocks noChangeAspect="1"/>
          </p:cNvGraphicFramePr>
          <p:nvPr>
            <p:extLst>
              <p:ext uri="{D42A27DB-BD31-4B8C-83A1-F6EECF244321}">
                <p14:modId xmlns:p14="http://schemas.microsoft.com/office/powerpoint/2010/main" val="3270061441"/>
              </p:ext>
            </p:extLst>
          </p:nvPr>
        </p:nvGraphicFramePr>
        <p:xfrm>
          <a:off x="1676400" y="152400"/>
          <a:ext cx="5992812" cy="6575425"/>
        </p:xfrm>
        <a:graphic>
          <a:graphicData uri="http://schemas.openxmlformats.org/presentationml/2006/ole">
            <mc:AlternateContent xmlns:mc="http://schemas.openxmlformats.org/markup-compatibility/2006">
              <mc:Choice xmlns:v="urn:schemas-microsoft-com:vml" Requires="v">
                <p:oleObj name="Document" r:id="rId2" imgW="5992839" imgH="6575582" progId="Word.Document.12">
                  <p:embed/>
                </p:oleObj>
              </mc:Choice>
              <mc:Fallback>
                <p:oleObj name="Document" r:id="rId2" imgW="5992839" imgH="6575582" progId="Word.Document.12">
                  <p:embed/>
                  <p:pic>
                    <p:nvPicPr>
                      <p:cNvPr id="4" name="Object 3">
                        <a:extLst>
                          <a:ext uri="{FF2B5EF4-FFF2-40B4-BE49-F238E27FC236}">
                            <a16:creationId xmlns:a16="http://schemas.microsoft.com/office/drawing/2014/main" id="{B7A17A2B-D092-4408-66D8-8E6203AAE15B}"/>
                          </a:ext>
                        </a:extLst>
                      </p:cNvPr>
                      <p:cNvPicPr/>
                      <p:nvPr/>
                    </p:nvPicPr>
                    <p:blipFill>
                      <a:blip r:embed="rId3"/>
                      <a:stretch>
                        <a:fillRect/>
                      </a:stretch>
                    </p:blipFill>
                    <p:spPr>
                      <a:xfrm>
                        <a:off x="1676400" y="152400"/>
                        <a:ext cx="5992812" cy="6575425"/>
                      </a:xfrm>
                      <a:prstGeom prst="rect">
                        <a:avLst/>
                      </a:prstGeom>
                    </p:spPr>
                  </p:pic>
                </p:oleObj>
              </mc:Fallback>
            </mc:AlternateContent>
          </a:graphicData>
        </a:graphic>
      </p:graphicFrame>
    </p:spTree>
    <p:extLst>
      <p:ext uri="{BB962C8B-B14F-4D97-AF65-F5344CB8AC3E}">
        <p14:creationId xmlns:p14="http://schemas.microsoft.com/office/powerpoint/2010/main" val="20360976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62" name="Rectangle 2"/>
          <p:cNvSpPr>
            <a:spLocks noGrp="1" noChangeArrowheads="1"/>
          </p:cNvSpPr>
          <p:nvPr>
            <p:ph type="title"/>
          </p:nvPr>
        </p:nvSpPr>
        <p:spPr>
          <a:xfrm>
            <a:off x="1600200" y="304800"/>
            <a:ext cx="4648200" cy="304800"/>
          </a:xfrm>
        </p:spPr>
        <p:txBody>
          <a:bodyPr/>
          <a:lstStyle/>
          <a:p>
            <a:pPr eaLnBrk="1" hangingPunct="1">
              <a:defRPr/>
            </a:pPr>
            <a:r>
              <a:rPr lang="en-US" sz="3600" b="0" dirty="0"/>
              <a:t>Culverts on Roads</a:t>
            </a:r>
            <a:endParaRPr lang="en-US" sz="3600" b="0" dirty="0">
              <a:solidFill>
                <a:srgbClr val="000000"/>
              </a:solidFill>
            </a:endParaRPr>
          </a:p>
        </p:txBody>
      </p:sp>
      <p:sp>
        <p:nvSpPr>
          <p:cNvPr id="80899" name="Rectangle 3"/>
          <p:cNvSpPr>
            <a:spLocks noGrp="1" noChangeArrowheads="1"/>
          </p:cNvSpPr>
          <p:nvPr>
            <p:ph type="body" sz="half" idx="1"/>
          </p:nvPr>
        </p:nvSpPr>
        <p:spPr>
          <a:xfrm>
            <a:off x="1257300" y="1143000"/>
            <a:ext cx="4572000" cy="2971800"/>
          </a:xfrm>
        </p:spPr>
        <p:txBody>
          <a:bodyPr/>
          <a:lstStyle/>
          <a:p>
            <a:pPr eaLnBrk="1" hangingPunct="1">
              <a:lnSpc>
                <a:spcPct val="80000"/>
              </a:lnSpc>
            </a:pPr>
            <a:r>
              <a:rPr lang="en-US" sz="2800" dirty="0">
                <a:solidFill>
                  <a:srgbClr val="000000"/>
                </a:solidFill>
              </a:rPr>
              <a:t>Whether the streambed will support the culvert (i.e. No settling of the bed – may need to place sand or fine gravel to stabilize culvert bed).</a:t>
            </a:r>
          </a:p>
          <a:p>
            <a:pPr eaLnBrk="1" hangingPunct="1">
              <a:lnSpc>
                <a:spcPct val="80000"/>
              </a:lnSpc>
            </a:pPr>
            <a:r>
              <a:rPr lang="en-US" sz="2800" dirty="0">
                <a:solidFill>
                  <a:srgbClr val="000000"/>
                </a:solidFill>
              </a:rPr>
              <a:t>The grade of the culvert reflects the grade of the natural streambed.</a:t>
            </a:r>
          </a:p>
        </p:txBody>
      </p:sp>
      <p:sp>
        <p:nvSpPr>
          <p:cNvPr id="962564"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700" i="1" dirty="0">
                <a:solidFill>
                  <a:srgbClr val="339933"/>
                </a:solidFill>
                <a:effectLst>
                  <a:outerShdw blurRad="38100" dist="38100" dir="2700000" algn="tl">
                    <a:srgbClr val="C0C0C0"/>
                  </a:outerShdw>
                </a:effectLst>
              </a:rPr>
              <a:t>Watercourse Crossing</a:t>
            </a:r>
          </a:p>
        </p:txBody>
      </p:sp>
      <p:pic>
        <p:nvPicPr>
          <p:cNvPr id="80901" name="Picture 5" descr="Block1017AOC5"/>
          <p:cNvPicPr>
            <a:picLocks noGrp="1" noChangeAspect="1" noChangeArrowheads="1"/>
          </p:cNvPicPr>
          <p:nvPr>
            <p:ph sz="half" idx="2"/>
          </p:nvPr>
        </p:nvPicPr>
        <p:blipFill>
          <a:blip r:embed="rId3" cstate="print"/>
          <a:srcRect/>
          <a:stretch>
            <a:fillRect/>
          </a:stretch>
        </p:blipFill>
        <p:spPr>
          <a:xfrm>
            <a:off x="5554664" y="950913"/>
            <a:ext cx="4419599" cy="3316287"/>
          </a:xfrm>
          <a:noFill/>
          <a:effectLst>
            <a:softEdge rad="825500"/>
          </a:effectLst>
        </p:spPr>
      </p:pic>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80902" name="Text Box 6"/>
          <p:cNvSpPr txBox="1">
            <a:spLocks noChangeArrowheads="1"/>
          </p:cNvSpPr>
          <p:nvPr/>
        </p:nvSpPr>
        <p:spPr bwMode="auto">
          <a:xfrm>
            <a:off x="1600200" y="4267200"/>
            <a:ext cx="8458200" cy="4506513"/>
          </a:xfrm>
          <a:prstGeom prst="rect">
            <a:avLst/>
          </a:prstGeom>
          <a:noFill/>
          <a:ln w="34925" algn="ctr">
            <a:noFill/>
            <a:miter lim="800000"/>
            <a:headEnd/>
            <a:tailEnd/>
          </a:ln>
        </p:spPr>
        <p:txBody>
          <a:bodyPr lIns="100278" tIns="52145" rIns="100278" bIns="52145">
            <a:spAutoFit/>
          </a:bodyPr>
          <a:lstStyle/>
          <a:p>
            <a:pPr defTabSz="1019175">
              <a:buClr>
                <a:srgbClr val="339933"/>
              </a:buClr>
              <a:buFont typeface="Wingdings" pitchFamily="2" charset="2"/>
              <a:buChar char="§"/>
            </a:pPr>
            <a:r>
              <a:rPr lang="en-US" sz="2800" dirty="0">
                <a:solidFill>
                  <a:srgbClr val="000000"/>
                </a:solidFill>
                <a:latin typeface="Arial Narrow" pitchFamily="34" charset="0"/>
              </a:rPr>
              <a:t>A minimum of 10% of the culvert diameter, is submerged </a:t>
            </a:r>
            <a:r>
              <a:rPr lang="en-US" sz="2800" b="1" dirty="0">
                <a:solidFill>
                  <a:srgbClr val="FF0000"/>
                </a:solidFill>
                <a:latin typeface="Arial Narrow" pitchFamily="34" charset="0"/>
              </a:rPr>
              <a:t>BELOW </a:t>
            </a:r>
            <a:r>
              <a:rPr lang="en-US" sz="2800" dirty="0">
                <a:solidFill>
                  <a:srgbClr val="000000"/>
                </a:solidFill>
                <a:latin typeface="Arial Narrow" pitchFamily="34" charset="0"/>
              </a:rPr>
              <a:t>the streambed.  </a:t>
            </a:r>
            <a:r>
              <a:rPr lang="en-US" sz="2800" b="1" dirty="0">
                <a:solidFill>
                  <a:srgbClr val="FF0000"/>
                </a:solidFill>
                <a:latin typeface="Arial Narrow" pitchFamily="34" charset="0"/>
              </a:rPr>
              <a:t>DO YOU KNOW WHY???</a:t>
            </a:r>
          </a:p>
          <a:p>
            <a:pPr defTabSz="1019175">
              <a:buClr>
                <a:srgbClr val="339933"/>
              </a:buClr>
              <a:buFont typeface="Wingdings" pitchFamily="2" charset="2"/>
              <a:buChar char="§"/>
            </a:pPr>
            <a:r>
              <a:rPr lang="en-US" sz="2800" dirty="0">
                <a:solidFill>
                  <a:srgbClr val="000000"/>
                </a:solidFill>
                <a:latin typeface="Arial Narrow" pitchFamily="34" charset="0"/>
              </a:rPr>
              <a:t>Backfill is adequately compacted around the pipe. Use clean sand or gravel only.</a:t>
            </a:r>
          </a:p>
          <a:p>
            <a:pPr defTabSz="1019175">
              <a:buClr>
                <a:srgbClr val="339933"/>
              </a:buClr>
              <a:buFont typeface="Wingdings" pitchFamily="2" charset="2"/>
              <a:buChar char="§"/>
            </a:pPr>
            <a:r>
              <a:rPr lang="en-US" sz="2800" dirty="0">
                <a:solidFill>
                  <a:srgbClr val="000000"/>
                </a:solidFill>
                <a:latin typeface="Arial Narrow" pitchFamily="34" charset="0"/>
              </a:rPr>
              <a:t>Ensure culverts are the correct length to permit banks to be sloped at an angle of 2:1 and stabilize with coarse material. </a:t>
            </a:r>
          </a:p>
          <a:p>
            <a:pPr defTabSz="1019175"/>
            <a:endParaRPr lang="en-US" sz="2800" dirty="0">
              <a:solidFill>
                <a:srgbClr val="FF0000"/>
              </a:solidFill>
              <a:latin typeface="Arial Narrow" pitchFamily="34" charset="0"/>
            </a:endParaRPr>
          </a:p>
          <a:p>
            <a:pPr defTabSz="1019175"/>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a:xfrm>
            <a:off x="1524000" y="228600"/>
            <a:ext cx="7962900" cy="457200"/>
          </a:xfrm>
        </p:spPr>
        <p:txBody>
          <a:bodyPr/>
          <a:lstStyle/>
          <a:p>
            <a:pPr algn="r" eaLnBrk="1" hangingPunct="1">
              <a:defRPr/>
            </a:pPr>
            <a:br>
              <a:rPr lang="en-GB" sz="2800" i="1" dirty="0"/>
            </a:br>
            <a:endParaRPr lang="en-US" sz="5100" i="1" dirty="0"/>
          </a:p>
        </p:txBody>
      </p:sp>
      <p:sp>
        <p:nvSpPr>
          <p:cNvPr id="81923" name="Rectangle 3"/>
          <p:cNvSpPr>
            <a:spLocks noGrp="1" noChangeArrowheads="1"/>
          </p:cNvSpPr>
          <p:nvPr>
            <p:ph type="body" idx="1"/>
          </p:nvPr>
        </p:nvSpPr>
        <p:spPr>
          <a:xfrm>
            <a:off x="1425575" y="914400"/>
            <a:ext cx="7962900" cy="4114800"/>
          </a:xfrm>
        </p:spPr>
        <p:txBody>
          <a:bodyPr/>
          <a:lstStyle/>
          <a:p>
            <a:pPr eaLnBrk="1" hangingPunct="1">
              <a:buFont typeface="Symbol" pitchFamily="18" charset="2"/>
              <a:buChar char="·"/>
            </a:pPr>
            <a:r>
              <a:rPr lang="en-US" sz="2800" dirty="0">
                <a:solidFill>
                  <a:srgbClr val="000000"/>
                </a:solidFill>
              </a:rPr>
              <a:t>Vegetation if required should be established to prevent sedimentation. </a:t>
            </a:r>
          </a:p>
          <a:p>
            <a:pPr eaLnBrk="1" hangingPunct="1">
              <a:buFont typeface="Symbol" pitchFamily="18" charset="2"/>
              <a:buChar char="·"/>
            </a:pPr>
            <a:r>
              <a:rPr lang="en-US" sz="2800" dirty="0">
                <a:solidFill>
                  <a:srgbClr val="000000"/>
                </a:solidFill>
              </a:rPr>
              <a:t>Pipe should extend beyond the fill slope far enough to ensure road grade does not slide overtop of the culvert inlet and outlet. </a:t>
            </a:r>
          </a:p>
          <a:p>
            <a:pPr eaLnBrk="1" hangingPunct="1">
              <a:buFont typeface="Symbol" pitchFamily="18" charset="2"/>
              <a:buNone/>
            </a:pPr>
            <a:r>
              <a:rPr lang="en-US" sz="2800" dirty="0"/>
              <a:t>Culvert Length = (Fill Height X 4) + Road Width</a:t>
            </a:r>
            <a:endParaRPr lang="en-US" sz="2800" dirty="0">
              <a:solidFill>
                <a:srgbClr val="000000"/>
              </a:solidFill>
            </a:endParaRPr>
          </a:p>
          <a:p>
            <a:pPr eaLnBrk="1" hangingPunct="1"/>
            <a:r>
              <a:rPr lang="en-US" sz="2800" dirty="0">
                <a:solidFill>
                  <a:srgbClr val="000000"/>
                </a:solidFill>
              </a:rPr>
              <a:t>Protecting culvert inlets and outlets from erosion with rocks or cobble sized stones.</a:t>
            </a:r>
          </a:p>
        </p:txBody>
      </p:sp>
      <p:sp>
        <p:nvSpPr>
          <p:cNvPr id="964612" name="Rectangle 4"/>
          <p:cNvSpPr>
            <a:spLocks noChangeArrowheads="1"/>
          </p:cNvSpPr>
          <p:nvPr/>
        </p:nvSpPr>
        <p:spPr bwMode="auto">
          <a:xfrm>
            <a:off x="1524000" y="228600"/>
            <a:ext cx="7962900" cy="762000"/>
          </a:xfrm>
          <a:prstGeom prst="rect">
            <a:avLst/>
          </a:prstGeom>
          <a:noFill/>
          <a:ln w="9525">
            <a:noFill/>
            <a:miter lim="800000"/>
            <a:headEnd/>
            <a:tailEnd/>
          </a:ln>
          <a:effectLst/>
        </p:spPr>
        <p:txBody>
          <a:bodyPr lIns="101882" tIns="50941" rIns="101882" bIns="50941" anchor="ctr"/>
          <a:lstStyle/>
          <a:p>
            <a:pPr algn="r" defTabSz="1019175" eaLnBrk="1" hangingPunct="1">
              <a:spcBef>
                <a:spcPct val="0"/>
              </a:spcBef>
              <a:buFontTx/>
              <a:buNone/>
              <a:defRPr/>
            </a:pPr>
            <a:br>
              <a:rPr lang="en-GB" sz="2800" b="1" i="1" dirty="0">
                <a:solidFill>
                  <a:srgbClr val="339933"/>
                </a:solidFill>
                <a:effectLst>
                  <a:outerShdw blurRad="38100" dist="38100" dir="2700000" algn="tl">
                    <a:srgbClr val="C0C0C0"/>
                  </a:outerShdw>
                </a:effectLst>
                <a:latin typeface="Arial Narrow" pitchFamily="34" charset="0"/>
              </a:rPr>
            </a:br>
            <a:endParaRPr lang="en-US" sz="5100" b="1" i="1" dirty="0">
              <a:solidFill>
                <a:srgbClr val="339933"/>
              </a:solidFill>
              <a:effectLst>
                <a:outerShdw blurRad="38100" dist="38100" dir="2700000" algn="tl">
                  <a:srgbClr val="C0C0C0"/>
                </a:outerShdw>
              </a:effectLst>
              <a:latin typeface="Arial Narrow" pitchFamily="34" charset="0"/>
            </a:endParaRPr>
          </a:p>
        </p:txBody>
      </p:sp>
      <p:sp>
        <p:nvSpPr>
          <p:cNvPr id="964613" name="Rectangle 5"/>
          <p:cNvSpPr>
            <a:spLocks noChangeArrowheads="1"/>
          </p:cNvSpPr>
          <p:nvPr/>
        </p:nvSpPr>
        <p:spPr bwMode="auto">
          <a:xfrm>
            <a:off x="6490446" y="302504"/>
            <a:ext cx="3233834" cy="507831"/>
          </a:xfrm>
          <a:prstGeom prst="rect">
            <a:avLst/>
          </a:prstGeom>
          <a:noFill/>
          <a:ln w="9525">
            <a:noFill/>
            <a:miter lim="800000"/>
            <a:headEnd/>
            <a:tailEnd/>
          </a:ln>
          <a:effectLst/>
        </p:spPr>
        <p:txBody>
          <a:bodyPr wrap="none" anchor="ctr">
            <a:spAutoFit/>
          </a:bodyPr>
          <a:lstStyle/>
          <a:p>
            <a:pPr algn="ctr" eaLnBrk="1" hangingPunct="1">
              <a:spcBef>
                <a:spcPct val="0"/>
              </a:spcBef>
              <a:buFontTx/>
              <a:buNone/>
              <a:defRPr/>
            </a:pPr>
            <a:r>
              <a:rPr lang="en-GB" sz="2700" i="1" dirty="0">
                <a:solidFill>
                  <a:srgbClr val="339933"/>
                </a:solidFill>
                <a:effectLst>
                  <a:outerShdw blurRad="38100" dist="38100" dir="2700000" algn="tl">
                    <a:srgbClr val="C0C0C0"/>
                  </a:outerShdw>
                </a:effectLst>
              </a:rPr>
              <a:t>Watercourse Crossing</a:t>
            </a:r>
            <a:endParaRPr lang="en-US" sz="2700" i="1" dirty="0">
              <a:solidFill>
                <a:srgbClr val="339933"/>
              </a:solidFill>
              <a:effectLst>
                <a:outerShdw blurRad="38100" dist="38100" dir="2700000" algn="tl">
                  <a:srgbClr val="C0C0C0"/>
                </a:outerShdw>
              </a:effectLst>
            </a:endParaRPr>
          </a:p>
        </p:txBody>
      </p:sp>
      <p:sp>
        <p:nvSpPr>
          <p:cNvPr id="964614" name="Text Box 6"/>
          <p:cNvSpPr txBox="1">
            <a:spLocks noChangeArrowheads="1"/>
          </p:cNvSpPr>
          <p:nvPr/>
        </p:nvSpPr>
        <p:spPr bwMode="auto">
          <a:xfrm>
            <a:off x="1981200" y="221348"/>
            <a:ext cx="3810000" cy="646331"/>
          </a:xfrm>
          <a:prstGeom prst="rect">
            <a:avLst/>
          </a:prstGeom>
          <a:noFill/>
          <a:ln w="9525">
            <a:noFill/>
            <a:miter lim="800000"/>
            <a:headEnd/>
            <a:tailEnd/>
          </a:ln>
          <a:effectLst/>
        </p:spPr>
        <p:txBody>
          <a:bodyPr anchor="ctr">
            <a:spAutoFit/>
          </a:bodyPr>
          <a:lstStyle/>
          <a:p>
            <a:pPr algn="ctr" eaLnBrk="1" hangingPunct="1">
              <a:buFontTx/>
              <a:buNone/>
              <a:defRPr/>
            </a:pPr>
            <a:r>
              <a:rPr lang="en-US" sz="3600" b="1" dirty="0">
                <a:solidFill>
                  <a:srgbClr val="339933"/>
                </a:solidFill>
                <a:effectLst>
                  <a:outerShdw blurRad="38100" dist="38100" dir="2700000" algn="tl">
                    <a:srgbClr val="C0C0C0"/>
                  </a:outerShdw>
                </a:effectLst>
                <a:latin typeface="Arial Narrow" pitchFamily="34" charset="0"/>
              </a:rPr>
              <a:t>Culverts on Roads</a:t>
            </a:r>
            <a:endParaRPr lang="en-US" sz="3600" b="1" dirty="0">
              <a:solidFill>
                <a:srgbClr val="339933"/>
              </a:solidFill>
            </a:endParaRPr>
          </a:p>
        </p:txBody>
      </p:sp>
      <p:pic>
        <p:nvPicPr>
          <p:cNvPr id="81927" name="Picture 7" descr="goodculvert"/>
          <p:cNvPicPr>
            <a:picLocks noChangeAspect="1" noChangeArrowheads="1"/>
          </p:cNvPicPr>
          <p:nvPr/>
        </p:nvPicPr>
        <p:blipFill>
          <a:blip r:embed="rId2" cstate="print"/>
          <a:srcRect/>
          <a:stretch>
            <a:fillRect/>
          </a:stretch>
        </p:blipFill>
        <p:spPr bwMode="auto">
          <a:xfrm>
            <a:off x="3429000" y="4648201"/>
            <a:ext cx="4211639" cy="2819400"/>
          </a:xfrm>
          <a:prstGeom prst="rect">
            <a:avLst/>
          </a:prstGeom>
          <a:noFill/>
          <a:ln w="9525">
            <a:noFill/>
            <a:miter lim="800000"/>
            <a:headEnd/>
            <a:tailEnd/>
          </a:ln>
        </p:spPr>
      </p:pic>
      <p:sp>
        <p:nvSpPr>
          <p:cNvPr id="8" name="Rectangle 7"/>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1447801" y="685800"/>
            <a:ext cx="7962900" cy="1123950"/>
          </a:xfrm>
        </p:spPr>
        <p:txBody>
          <a:bodyPr/>
          <a:lstStyle/>
          <a:p>
            <a:pPr eaLnBrk="1" hangingPunct="1">
              <a:defRPr/>
            </a:pPr>
            <a:r>
              <a:rPr lang="en-CA" sz="4000" dirty="0"/>
              <a:t>Two Tiers of our </a:t>
            </a:r>
            <a:br>
              <a:rPr lang="en-CA" sz="4000" dirty="0"/>
            </a:br>
            <a:r>
              <a:rPr lang="en-CA" sz="4000" dirty="0"/>
              <a:t>Environmental Certification</a:t>
            </a:r>
            <a:endParaRPr lang="en-GB" sz="4000" dirty="0"/>
          </a:p>
        </p:txBody>
      </p:sp>
      <p:sp>
        <p:nvSpPr>
          <p:cNvPr id="16387" name="Rectangle 3"/>
          <p:cNvSpPr>
            <a:spLocks noGrp="1" noChangeArrowheads="1"/>
          </p:cNvSpPr>
          <p:nvPr>
            <p:ph type="body" idx="1"/>
          </p:nvPr>
        </p:nvSpPr>
        <p:spPr>
          <a:xfrm>
            <a:off x="1371600" y="1981200"/>
            <a:ext cx="7962900" cy="5193450"/>
          </a:xfrm>
        </p:spPr>
        <p:txBody>
          <a:bodyPr/>
          <a:lstStyle/>
          <a:p>
            <a:pPr eaLnBrk="1" hangingPunct="1">
              <a:lnSpc>
                <a:spcPct val="80000"/>
              </a:lnSpc>
            </a:pPr>
            <a:r>
              <a:rPr lang="en-US" sz="2000" b="1" dirty="0">
                <a:cs typeface="Arial" charset="0"/>
              </a:rPr>
              <a:t>(1) SFI</a:t>
            </a:r>
          </a:p>
          <a:p>
            <a:pPr lvl="1" eaLnBrk="1" hangingPunct="1">
              <a:lnSpc>
                <a:spcPct val="80000"/>
              </a:lnSpc>
            </a:pPr>
            <a:r>
              <a:rPr lang="en-US" sz="2000" b="1" dirty="0">
                <a:cs typeface="Arial" charset="0"/>
              </a:rPr>
              <a:t>SFI = </a:t>
            </a:r>
            <a:r>
              <a:rPr lang="en-US" sz="2000" b="1" dirty="0">
                <a:solidFill>
                  <a:srgbClr val="FF0000"/>
                </a:solidFill>
                <a:cs typeface="Arial" charset="0"/>
              </a:rPr>
              <a:t>Sustainable Forestry Initiative </a:t>
            </a:r>
            <a:r>
              <a:rPr lang="en-US" sz="2000" b="1" dirty="0">
                <a:cs typeface="Arial" charset="0"/>
              </a:rPr>
              <a:t>Certification</a:t>
            </a:r>
            <a:endParaRPr lang="en-US" sz="2000" dirty="0">
              <a:cs typeface="Arial" charset="0"/>
            </a:endParaRPr>
          </a:p>
          <a:p>
            <a:pPr lvl="1" eaLnBrk="1" hangingPunct="1">
              <a:lnSpc>
                <a:spcPct val="80000"/>
              </a:lnSpc>
            </a:pPr>
            <a:r>
              <a:rPr lang="en-US" sz="2000" dirty="0">
                <a:cs typeface="Arial" charset="0"/>
              </a:rPr>
              <a:t>Based on the premise that responsible environmental behavior and sound business decisions can co-exist.</a:t>
            </a:r>
          </a:p>
          <a:p>
            <a:pPr lvl="1" eaLnBrk="1" hangingPunct="1">
              <a:lnSpc>
                <a:spcPct val="80000"/>
              </a:lnSpc>
            </a:pPr>
            <a:r>
              <a:rPr lang="en-US" sz="2000" dirty="0">
                <a:cs typeface="Arial" charset="0"/>
              </a:rPr>
              <a:t>SFI Program participants practice </a:t>
            </a:r>
            <a:r>
              <a:rPr lang="en-US" sz="2000" u="sng" dirty="0">
                <a:cs typeface="Arial" charset="0"/>
              </a:rPr>
              <a:t>sustainable</a:t>
            </a:r>
            <a:r>
              <a:rPr lang="en-US" sz="2000" dirty="0">
                <a:cs typeface="Arial" charset="0"/>
              </a:rPr>
              <a:t> forestry on all lands they directly manage.</a:t>
            </a:r>
          </a:p>
          <a:p>
            <a:pPr lvl="1" eaLnBrk="1" hangingPunct="1">
              <a:lnSpc>
                <a:spcPct val="80000"/>
              </a:lnSpc>
            </a:pPr>
            <a:r>
              <a:rPr lang="en-US" sz="2000" dirty="0">
                <a:cs typeface="Arial" charset="0"/>
              </a:rPr>
              <a:t>SFI Program participants also influence millions of hectares through the training of loggers and foresters in best management practices and landowner outreach programs on private land.</a:t>
            </a:r>
          </a:p>
          <a:p>
            <a:pPr lvl="1" eaLnBrk="1" hangingPunct="1">
              <a:lnSpc>
                <a:spcPct val="80000"/>
              </a:lnSpc>
              <a:buNone/>
            </a:pPr>
            <a:endParaRPr lang="en-US" sz="2000" dirty="0">
              <a:cs typeface="Arial" charset="0"/>
            </a:endParaRPr>
          </a:p>
          <a:p>
            <a:pPr eaLnBrk="1" hangingPunct="1">
              <a:lnSpc>
                <a:spcPct val="80000"/>
              </a:lnSpc>
            </a:pPr>
            <a:r>
              <a:rPr lang="en-US" sz="2000" b="1" dirty="0">
                <a:cs typeface="Arial" charset="0"/>
              </a:rPr>
              <a:t>(2) EMS</a:t>
            </a:r>
          </a:p>
          <a:p>
            <a:pPr lvl="1" eaLnBrk="1" hangingPunct="1">
              <a:lnSpc>
                <a:spcPct val="80000"/>
              </a:lnSpc>
            </a:pPr>
            <a:r>
              <a:rPr lang="en-US" sz="2000" b="1" dirty="0">
                <a:cs typeface="Arial" charset="0"/>
              </a:rPr>
              <a:t>EMS = </a:t>
            </a:r>
            <a:r>
              <a:rPr lang="en-US" sz="2000" b="1" dirty="0">
                <a:solidFill>
                  <a:srgbClr val="FF0000"/>
                </a:solidFill>
                <a:cs typeface="Arial" charset="0"/>
              </a:rPr>
              <a:t>Environmental Management System</a:t>
            </a:r>
            <a:endParaRPr lang="en-US" sz="2000" dirty="0">
              <a:solidFill>
                <a:srgbClr val="FF0000"/>
              </a:solidFill>
              <a:cs typeface="Arial" charset="0"/>
            </a:endParaRPr>
          </a:p>
          <a:p>
            <a:pPr lvl="1" eaLnBrk="1" hangingPunct="1">
              <a:lnSpc>
                <a:spcPct val="80000"/>
              </a:lnSpc>
            </a:pPr>
            <a:r>
              <a:rPr lang="en-US" sz="2000" dirty="0">
                <a:cs typeface="Arial" charset="0"/>
              </a:rPr>
              <a:t>What makes up our EMS?  Spring training, pre-works, values reporting, compliance monitoring, erosion control, reference cards, fuel tank audits, MNR communication, and 100 other things.  </a:t>
            </a:r>
          </a:p>
          <a:p>
            <a:pPr lvl="1" eaLnBrk="1" hangingPunct="1">
              <a:lnSpc>
                <a:spcPct val="80000"/>
              </a:lnSpc>
            </a:pPr>
            <a:r>
              <a:rPr lang="en-US" sz="2000" dirty="0">
                <a:cs typeface="Arial" charset="0"/>
              </a:rPr>
              <a:t>We maintain our SFI certification by following our EMS (using the systems)</a:t>
            </a:r>
          </a:p>
          <a:p>
            <a:pPr lvl="1" algn="ctr" eaLnBrk="1" hangingPunct="1">
              <a:lnSpc>
                <a:spcPct val="80000"/>
              </a:lnSpc>
              <a:buFont typeface="Wingdings" pitchFamily="2" charset="2"/>
              <a:buNone/>
            </a:pPr>
            <a:r>
              <a:rPr lang="en-US" sz="2000" dirty="0">
                <a:solidFill>
                  <a:srgbClr val="FF0000"/>
                </a:solidFill>
                <a:cs typeface="Arial" charset="0"/>
              </a:rPr>
              <a:t>Continual improvement is the key component</a:t>
            </a:r>
          </a:p>
          <a:p>
            <a:pPr lvl="1" algn="ctr" eaLnBrk="1" hangingPunct="1">
              <a:lnSpc>
                <a:spcPct val="80000"/>
              </a:lnSpc>
              <a:buFont typeface="Wingdings" pitchFamily="2" charset="2"/>
              <a:buNone/>
            </a:pPr>
            <a:r>
              <a:rPr lang="en-US" sz="2000" dirty="0">
                <a:solidFill>
                  <a:srgbClr val="FF0000"/>
                </a:solidFill>
                <a:cs typeface="Arial" charset="0"/>
              </a:rPr>
              <a:t>of all our environmental requirements!</a:t>
            </a:r>
            <a:endParaRPr lang="en-GB" sz="2000" dirty="0">
              <a:solidFill>
                <a:srgbClr val="FF0000"/>
              </a:solidFill>
              <a:cs typeface="Arial" charset="0"/>
            </a:endParaRPr>
          </a:p>
        </p:txBody>
      </p:sp>
      <p:sp>
        <p:nvSpPr>
          <p:cNvPr id="184324"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700" i="1" dirty="0">
                <a:solidFill>
                  <a:srgbClr val="339933"/>
                </a:solidFill>
                <a:effectLst>
                  <a:outerShdw blurRad="38100" dist="38100" dir="2700000" algn="tl">
                    <a:srgbClr val="C0C0C0"/>
                  </a:outerShdw>
                </a:effectLst>
              </a:rPr>
              <a:t>Introduction</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1425575" y="0"/>
            <a:ext cx="7962900" cy="838200"/>
          </a:xfrm>
        </p:spPr>
        <p:txBody>
          <a:bodyPr/>
          <a:lstStyle/>
          <a:p>
            <a:pPr algn="r" eaLnBrk="1" hangingPunct="1">
              <a:defRPr/>
            </a:pPr>
            <a:r>
              <a:rPr lang="en-GB" sz="2800" i="1" dirty="0"/>
              <a:t>Watercourse Crossing</a:t>
            </a:r>
            <a:endParaRPr lang="en-US" sz="5100" i="1" dirty="0"/>
          </a:p>
        </p:txBody>
      </p:sp>
      <p:sp>
        <p:nvSpPr>
          <p:cNvPr id="965635" name="Rectangle 3"/>
          <p:cNvSpPr>
            <a:spLocks noGrp="1" noChangeArrowheads="1"/>
          </p:cNvSpPr>
          <p:nvPr>
            <p:ph type="body" idx="1"/>
          </p:nvPr>
        </p:nvSpPr>
        <p:spPr>
          <a:xfrm>
            <a:off x="1352551" y="834175"/>
            <a:ext cx="7962900" cy="6340475"/>
          </a:xfrm>
        </p:spPr>
        <p:txBody>
          <a:bodyPr/>
          <a:lstStyle/>
          <a:p>
            <a:pPr eaLnBrk="1" hangingPunct="1">
              <a:buFont typeface="Symbol" pitchFamily="18" charset="2"/>
              <a:buNone/>
              <a:defRPr/>
            </a:pPr>
            <a:r>
              <a:rPr lang="en-US" b="1" dirty="0">
                <a:solidFill>
                  <a:srgbClr val="339933"/>
                </a:solidFill>
                <a:effectLst>
                  <a:outerShdw blurRad="38100" dist="38100" dir="2700000" algn="tl">
                    <a:srgbClr val="C0C0C0"/>
                  </a:outerShdw>
                </a:effectLst>
              </a:rPr>
              <a:t>Culverts on Roads</a:t>
            </a:r>
            <a:endParaRPr lang="en-US" b="1" dirty="0">
              <a:solidFill>
                <a:srgbClr val="000000"/>
              </a:solidFill>
              <a:effectLst>
                <a:outerShdw blurRad="38100" dist="38100" dir="2700000" algn="tl">
                  <a:srgbClr val="C0C0C0"/>
                </a:outerShdw>
              </a:effectLst>
            </a:endParaRPr>
          </a:p>
          <a:p>
            <a:pPr eaLnBrk="1" hangingPunct="1">
              <a:buFont typeface="Symbol" pitchFamily="18" charset="2"/>
              <a:buChar char="·"/>
              <a:defRPr/>
            </a:pPr>
            <a:r>
              <a:rPr lang="en-US" sz="2800" dirty="0">
                <a:solidFill>
                  <a:srgbClr val="000000"/>
                </a:solidFill>
              </a:rPr>
              <a:t>Conducting instream work during low water periods. (no instream activity: cool water =&gt; April 1 through June 20; </a:t>
            </a:r>
            <a:r>
              <a:rPr lang="en-US" sz="2800" b="1" dirty="0">
                <a:solidFill>
                  <a:schemeClr val="accent2"/>
                </a:solidFill>
              </a:rPr>
              <a:t>cold water </a:t>
            </a:r>
            <a:r>
              <a:rPr lang="en-US" sz="2800" dirty="0">
                <a:solidFill>
                  <a:srgbClr val="000000"/>
                </a:solidFill>
              </a:rPr>
              <a:t>=&gt; September 1 through May 31.)</a:t>
            </a:r>
          </a:p>
          <a:p>
            <a:pPr eaLnBrk="1" hangingPunct="1">
              <a:buFont typeface="Symbol" pitchFamily="18" charset="2"/>
              <a:buChar char="·"/>
              <a:defRPr/>
            </a:pPr>
            <a:r>
              <a:rPr lang="en-US" sz="2800" b="1" u="sng" dirty="0">
                <a:solidFill>
                  <a:srgbClr val="FF0000"/>
                </a:solidFill>
              </a:rPr>
              <a:t>Upstream ponding </a:t>
            </a:r>
            <a:r>
              <a:rPr lang="en-US" sz="2800" dirty="0">
                <a:solidFill>
                  <a:srgbClr val="000000"/>
                </a:solidFill>
              </a:rPr>
              <a:t>should be avoided – get that inlet below the streambed</a:t>
            </a:r>
          </a:p>
          <a:p>
            <a:pPr eaLnBrk="1" hangingPunct="1">
              <a:buFont typeface="Symbol" pitchFamily="18" charset="2"/>
              <a:buChar char="·"/>
              <a:defRPr/>
            </a:pPr>
            <a:r>
              <a:rPr lang="en-US" sz="2800" dirty="0">
                <a:solidFill>
                  <a:srgbClr val="000000"/>
                </a:solidFill>
              </a:rPr>
              <a:t>You may only use that road for 3 months, but the pipe may be in there for 15 years.  Install it for the long term…</a:t>
            </a:r>
          </a:p>
        </p:txBody>
      </p:sp>
      <p:pic>
        <p:nvPicPr>
          <p:cNvPr id="82948" name="Picture 4" descr="xing erosion"/>
          <p:cNvPicPr>
            <a:picLocks noChangeAspect="1" noChangeArrowheads="1"/>
          </p:cNvPicPr>
          <p:nvPr/>
        </p:nvPicPr>
        <p:blipFill>
          <a:blip r:embed="rId2" cstate="print"/>
          <a:srcRect/>
          <a:stretch>
            <a:fillRect/>
          </a:stretch>
        </p:blipFill>
        <p:spPr bwMode="auto">
          <a:xfrm>
            <a:off x="3200400" y="4876800"/>
            <a:ext cx="4572000" cy="3013075"/>
          </a:xfrm>
          <a:prstGeom prst="rect">
            <a:avLst/>
          </a:prstGeom>
          <a:noFill/>
          <a:ln w="9525">
            <a:noFill/>
            <a:miter lim="800000"/>
            <a:headEnd/>
            <a:tailEnd/>
          </a:ln>
          <a:effectLst>
            <a:softEdge rad="533400"/>
          </a:effectLst>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a:xfrm>
            <a:off x="1257300" y="173038"/>
            <a:ext cx="8382000" cy="604837"/>
          </a:xfrm>
        </p:spPr>
        <p:txBody>
          <a:bodyPr/>
          <a:lstStyle/>
          <a:p>
            <a:pPr eaLnBrk="1" hangingPunct="1">
              <a:defRPr/>
            </a:pPr>
            <a:r>
              <a:rPr lang="en-US" dirty="0">
                <a:solidFill>
                  <a:schemeClr val="accent2"/>
                </a:solidFill>
              </a:rPr>
              <a:t>Culvert installation</a:t>
            </a:r>
            <a:endParaRPr lang="en-US" dirty="0"/>
          </a:p>
        </p:txBody>
      </p:sp>
      <p:graphicFrame>
        <p:nvGraphicFramePr>
          <p:cNvPr id="8194" name="Object 3"/>
          <p:cNvGraphicFramePr>
            <a:graphicFrameLocks noChangeAspect="1"/>
          </p:cNvGraphicFramePr>
          <p:nvPr/>
        </p:nvGraphicFramePr>
        <p:xfrm>
          <a:off x="1760539" y="2159001"/>
          <a:ext cx="7627937" cy="2830513"/>
        </p:xfrm>
        <a:graphic>
          <a:graphicData uri="http://schemas.openxmlformats.org/presentationml/2006/ole">
            <mc:AlternateContent xmlns:mc="http://schemas.openxmlformats.org/markup-compatibility/2006">
              <mc:Choice xmlns:v="urn:schemas-microsoft-com:vml" Requires="v">
                <p:oleObj name="Document" r:id="rId3" imgW="5925499" imgH="1391459" progId="Word.Document.8">
                  <p:embed/>
                </p:oleObj>
              </mc:Choice>
              <mc:Fallback>
                <p:oleObj name="Document" r:id="rId3" imgW="5925499" imgH="1391459" progId="Word.Document.8">
                  <p:embed/>
                  <p:pic>
                    <p:nvPicPr>
                      <p:cNvPr id="819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539" y="2159001"/>
                        <a:ext cx="7627937" cy="2830513"/>
                      </a:xfrm>
                      <a:prstGeom prst="rect">
                        <a:avLst/>
                      </a:prstGeom>
                      <a:noFill/>
                      <a:ln>
                        <a:noFill/>
                      </a:ln>
                      <a:effectLst/>
                      <a:extLst>
                        <a:ext uri="{909E8E84-426E-40DD-AFC4-6F175D3DCCD1}">
                          <a14:hiddenFill xmlns:a14="http://schemas.microsoft.com/office/drawing/2010/main">
                            <a:solidFill>
                              <a:srgbClr val="005000"/>
                            </a:solidFill>
                          </a14:hiddenFill>
                        </a:ext>
                        <a:ext uri="{91240B29-F687-4F45-9708-019B960494DF}">
                          <a14:hiddenLine xmlns:a14="http://schemas.microsoft.com/office/drawing/2010/main" w="349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6" name="AutoShape 4"/>
          <p:cNvSpPr>
            <a:spLocks/>
          </p:cNvSpPr>
          <p:nvPr/>
        </p:nvSpPr>
        <p:spPr bwMode="auto">
          <a:xfrm>
            <a:off x="1173164" y="1749426"/>
            <a:ext cx="1844675" cy="782417"/>
          </a:xfrm>
          <a:prstGeom prst="callout2">
            <a:avLst>
              <a:gd name="adj1" fmla="val 10977"/>
              <a:gd name="adj2" fmla="val 104546"/>
              <a:gd name="adj3" fmla="val 10977"/>
              <a:gd name="adj4" fmla="val 142236"/>
              <a:gd name="adj5" fmla="val 233843"/>
              <a:gd name="adj6" fmla="val 181343"/>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dirty="0"/>
              <a:t>Good rip rap/geotextile</a:t>
            </a:r>
          </a:p>
        </p:txBody>
      </p:sp>
      <p:sp>
        <p:nvSpPr>
          <p:cNvPr id="8197" name="AutoShape 5"/>
          <p:cNvSpPr>
            <a:spLocks/>
          </p:cNvSpPr>
          <p:nvPr/>
        </p:nvSpPr>
        <p:spPr bwMode="auto">
          <a:xfrm>
            <a:off x="2430463" y="1122364"/>
            <a:ext cx="2767012" cy="443863"/>
          </a:xfrm>
          <a:prstGeom prst="callout2">
            <a:avLst>
              <a:gd name="adj1" fmla="val 26472"/>
              <a:gd name="adj2" fmla="val 103032"/>
              <a:gd name="adj3" fmla="val 26472"/>
              <a:gd name="adj4" fmla="val 113824"/>
              <a:gd name="adj5" fmla="val 469486"/>
              <a:gd name="adj6" fmla="val 127968"/>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Enough fill over pipe</a:t>
            </a:r>
          </a:p>
        </p:txBody>
      </p:sp>
      <p:sp>
        <p:nvSpPr>
          <p:cNvPr id="8198" name="AutoShape 6"/>
          <p:cNvSpPr>
            <a:spLocks/>
          </p:cNvSpPr>
          <p:nvPr/>
        </p:nvSpPr>
        <p:spPr bwMode="auto">
          <a:xfrm>
            <a:off x="3017838" y="5872164"/>
            <a:ext cx="2389187" cy="782417"/>
          </a:xfrm>
          <a:prstGeom prst="callout1">
            <a:avLst>
              <a:gd name="adj1" fmla="val 15519"/>
              <a:gd name="adj2" fmla="val 103509"/>
              <a:gd name="adj3" fmla="val -223278"/>
              <a:gd name="adj4" fmla="val 108917"/>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Pipe slope is the same as the stream</a:t>
            </a:r>
          </a:p>
        </p:txBody>
      </p:sp>
      <p:sp>
        <p:nvSpPr>
          <p:cNvPr id="8199" name="AutoShape 7"/>
          <p:cNvSpPr>
            <a:spLocks/>
          </p:cNvSpPr>
          <p:nvPr/>
        </p:nvSpPr>
        <p:spPr bwMode="auto">
          <a:xfrm>
            <a:off x="1590676" y="5254625"/>
            <a:ext cx="1677988" cy="782417"/>
          </a:xfrm>
          <a:prstGeom prst="callout1">
            <a:avLst>
              <a:gd name="adj1" fmla="val 15519"/>
              <a:gd name="adj2" fmla="val 104995"/>
              <a:gd name="adj3" fmla="val -166162"/>
              <a:gd name="adj4" fmla="val 136315"/>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No upstream ponding</a:t>
            </a:r>
          </a:p>
        </p:txBody>
      </p:sp>
      <p:sp>
        <p:nvSpPr>
          <p:cNvPr id="8200" name="AutoShape 8"/>
          <p:cNvSpPr>
            <a:spLocks/>
          </p:cNvSpPr>
          <p:nvPr/>
        </p:nvSpPr>
        <p:spPr bwMode="auto">
          <a:xfrm>
            <a:off x="6035676" y="5613400"/>
            <a:ext cx="3268663" cy="782417"/>
          </a:xfrm>
          <a:prstGeom prst="callout1">
            <a:avLst>
              <a:gd name="adj1" fmla="val 8491"/>
              <a:gd name="adj2" fmla="val 69977"/>
              <a:gd name="adj3" fmla="val -166157"/>
              <a:gd name="adj4" fmla="val 69977"/>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Culvert submerged 10% below stream bed</a:t>
            </a:r>
          </a:p>
        </p:txBody>
      </p:sp>
      <p:sp>
        <p:nvSpPr>
          <p:cNvPr id="8201" name="AutoShape 9"/>
          <p:cNvSpPr>
            <a:spLocks/>
          </p:cNvSpPr>
          <p:nvPr/>
        </p:nvSpPr>
        <p:spPr bwMode="auto">
          <a:xfrm>
            <a:off x="7712076" y="1554164"/>
            <a:ext cx="2346325" cy="443863"/>
          </a:xfrm>
          <a:prstGeom prst="callout2">
            <a:avLst>
              <a:gd name="adj1" fmla="val 26472"/>
              <a:gd name="adj2" fmla="val -3569"/>
              <a:gd name="adj3" fmla="val 26472"/>
              <a:gd name="adj4" fmla="val -14287"/>
              <a:gd name="adj5" fmla="val 394116"/>
              <a:gd name="adj6" fmla="val -25296"/>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Good 2:1 fill slope</a:t>
            </a:r>
          </a:p>
        </p:txBody>
      </p:sp>
      <p:sp>
        <p:nvSpPr>
          <p:cNvPr id="10" name="Rectangle 9"/>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0770" name="Rectangle 2"/>
          <p:cNvSpPr>
            <a:spLocks noGrp="1" noChangeArrowheads="1"/>
          </p:cNvSpPr>
          <p:nvPr>
            <p:ph type="title"/>
          </p:nvPr>
        </p:nvSpPr>
        <p:spPr>
          <a:xfrm>
            <a:off x="1173164" y="1"/>
            <a:ext cx="8885237" cy="949325"/>
          </a:xfrm>
        </p:spPr>
        <p:txBody>
          <a:bodyPr/>
          <a:lstStyle/>
          <a:p>
            <a:pPr defTabSz="914400" eaLnBrk="1" hangingPunct="1">
              <a:defRPr/>
            </a:pPr>
            <a:r>
              <a:rPr lang="en-US" dirty="0">
                <a:solidFill>
                  <a:srgbClr val="FF9900"/>
                </a:solidFill>
              </a:rPr>
              <a:t>Road Construction - Drainage</a:t>
            </a:r>
            <a:endParaRPr lang="en-US" dirty="0"/>
          </a:p>
        </p:txBody>
      </p:sp>
      <p:graphicFrame>
        <p:nvGraphicFramePr>
          <p:cNvPr id="9218" name="Object 3"/>
          <p:cNvGraphicFramePr>
            <a:graphicFrameLocks noGrp="1" noChangeAspect="1"/>
          </p:cNvGraphicFramePr>
          <p:nvPr>
            <p:ph type="body" idx="1"/>
          </p:nvPr>
        </p:nvGraphicFramePr>
        <p:xfrm>
          <a:off x="1592263" y="1036639"/>
          <a:ext cx="6043612" cy="5762625"/>
        </p:xfrm>
        <a:graphic>
          <a:graphicData uri="http://schemas.openxmlformats.org/presentationml/2006/ole">
            <mc:AlternateContent xmlns:mc="http://schemas.openxmlformats.org/markup-compatibility/2006">
              <mc:Choice xmlns:v="urn:schemas-microsoft-com:vml" Requires="v">
                <p:oleObj name="Document" r:id="rId3" imgW="4334591" imgH="4010725" progId="Word.Document.8">
                  <p:embed/>
                </p:oleObj>
              </mc:Choice>
              <mc:Fallback>
                <p:oleObj name="Document" r:id="rId3" imgW="4334591" imgH="4010725" progId="Word.Document.8">
                  <p:embed/>
                  <p:pic>
                    <p:nvPicPr>
                      <p:cNvPr id="9218"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263" y="1036639"/>
                        <a:ext cx="6043612" cy="5762625"/>
                      </a:xfrm>
                      <a:prstGeom prst="rect">
                        <a:avLst/>
                      </a:prstGeom>
                      <a:noFill/>
                      <a:ln>
                        <a:noFill/>
                      </a:ln>
                      <a:effectLst/>
                      <a:extLst>
                        <a:ext uri="{909E8E84-426E-40DD-AFC4-6F175D3DCCD1}">
                          <a14:hiddenFill xmlns:a14="http://schemas.microsoft.com/office/drawing/2010/main">
                            <a:solidFill>
                              <a:srgbClr val="005000"/>
                            </a:solidFill>
                          </a14:hiddenFill>
                        </a:ext>
                        <a:ext uri="{91240B29-F687-4F45-9708-019B960494DF}">
                          <a14:hiddenLine xmlns:a14="http://schemas.microsoft.com/office/drawing/2010/main" w="349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0" name="AutoShape 4"/>
          <p:cNvSpPr>
            <a:spLocks/>
          </p:cNvSpPr>
          <p:nvPr/>
        </p:nvSpPr>
        <p:spPr bwMode="auto">
          <a:xfrm>
            <a:off x="8297864" y="1484314"/>
            <a:ext cx="1760537" cy="782417"/>
          </a:xfrm>
          <a:prstGeom prst="callout2">
            <a:avLst>
              <a:gd name="adj1" fmla="val 15519"/>
              <a:gd name="adj2" fmla="val -4764"/>
              <a:gd name="adj3" fmla="val 15519"/>
              <a:gd name="adj4" fmla="val -64981"/>
              <a:gd name="adj5" fmla="val 214222"/>
              <a:gd name="adj6" fmla="val -138593"/>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Rounded ditch bottom</a:t>
            </a:r>
          </a:p>
        </p:txBody>
      </p:sp>
      <p:sp>
        <p:nvSpPr>
          <p:cNvPr id="9221" name="AutoShape 5"/>
          <p:cNvSpPr>
            <a:spLocks/>
          </p:cNvSpPr>
          <p:nvPr/>
        </p:nvSpPr>
        <p:spPr bwMode="auto">
          <a:xfrm>
            <a:off x="8047039" y="2332038"/>
            <a:ext cx="1760537" cy="443863"/>
          </a:xfrm>
          <a:prstGeom prst="callout2">
            <a:avLst>
              <a:gd name="adj1" fmla="val 26472"/>
              <a:gd name="adj2" fmla="val -4764"/>
              <a:gd name="adj3" fmla="val 26472"/>
              <a:gd name="adj4" fmla="val -48412"/>
              <a:gd name="adj5" fmla="val 284926"/>
              <a:gd name="adj6" fmla="val -101787"/>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Ditch block</a:t>
            </a:r>
          </a:p>
        </p:txBody>
      </p:sp>
      <p:sp>
        <p:nvSpPr>
          <p:cNvPr id="9222" name="AutoShape 6"/>
          <p:cNvSpPr>
            <a:spLocks/>
          </p:cNvSpPr>
          <p:nvPr/>
        </p:nvSpPr>
        <p:spPr bwMode="auto">
          <a:xfrm>
            <a:off x="8047038" y="3800476"/>
            <a:ext cx="2011362" cy="782417"/>
          </a:xfrm>
          <a:prstGeom prst="callout2">
            <a:avLst>
              <a:gd name="adj1" fmla="val 15519"/>
              <a:gd name="adj2" fmla="val -4167"/>
              <a:gd name="adj3" fmla="val 15519"/>
              <a:gd name="adj4" fmla="val -45833"/>
              <a:gd name="adj5" fmla="val 137282"/>
              <a:gd name="adj6" fmla="val -96875"/>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2:1 ditch fill slope</a:t>
            </a:r>
          </a:p>
        </p:txBody>
      </p:sp>
      <p:sp>
        <p:nvSpPr>
          <p:cNvPr id="9223" name="AutoShape 7"/>
          <p:cNvSpPr>
            <a:spLocks/>
          </p:cNvSpPr>
          <p:nvPr/>
        </p:nvSpPr>
        <p:spPr bwMode="auto">
          <a:xfrm>
            <a:off x="7772401" y="5689600"/>
            <a:ext cx="2117725" cy="782417"/>
          </a:xfrm>
          <a:prstGeom prst="callout2">
            <a:avLst>
              <a:gd name="adj1" fmla="val 5843"/>
              <a:gd name="adj2" fmla="val -3958"/>
              <a:gd name="adj3" fmla="val 5843"/>
              <a:gd name="adj4" fmla="val -92500"/>
              <a:gd name="adj5" fmla="val -210389"/>
              <a:gd name="adj6" fmla="val -184500"/>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Culvert to drain ponded water</a:t>
            </a:r>
          </a:p>
        </p:txBody>
      </p:sp>
      <p:sp>
        <p:nvSpPr>
          <p:cNvPr id="8" name="Rectangle 7"/>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6658" name="Rectangle 2"/>
          <p:cNvSpPr>
            <a:spLocks noGrp="1" noChangeArrowheads="1"/>
          </p:cNvSpPr>
          <p:nvPr>
            <p:ph type="ctrTitle" idx="4294967295"/>
          </p:nvPr>
        </p:nvSpPr>
        <p:spPr>
          <a:xfrm>
            <a:off x="1524000" y="533400"/>
            <a:ext cx="7712075" cy="1295400"/>
          </a:xfrm>
        </p:spPr>
        <p:txBody>
          <a:bodyPr/>
          <a:lstStyle/>
          <a:p>
            <a:pPr eaLnBrk="1" hangingPunct="1">
              <a:defRPr/>
            </a:pPr>
            <a:r>
              <a:rPr lang="en-GB" dirty="0"/>
              <a:t>BRIDGES</a:t>
            </a:r>
          </a:p>
        </p:txBody>
      </p:sp>
      <p:pic>
        <p:nvPicPr>
          <p:cNvPr id="83971" name="Picture 3"/>
          <p:cNvPicPr>
            <a:picLocks noGrp="1" noChangeAspect="1" noChangeArrowheads="1"/>
          </p:cNvPicPr>
          <p:nvPr>
            <p:ph type="subTitle" idx="1"/>
          </p:nvPr>
        </p:nvPicPr>
        <p:blipFill>
          <a:blip r:embed="rId3" cstate="print"/>
          <a:srcRect/>
          <a:stretch>
            <a:fillRect/>
          </a:stretch>
        </p:blipFill>
        <p:spPr>
          <a:xfrm>
            <a:off x="1492102" y="1981200"/>
            <a:ext cx="7988248" cy="4648200"/>
          </a:xfrm>
          <a:noFill/>
          <a:effectLst>
            <a:softEdge rad="406400"/>
          </a:effectLst>
        </p:spPr>
      </p:pic>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6658" name="Rectangle 2"/>
          <p:cNvSpPr>
            <a:spLocks noGrp="1" noChangeArrowheads="1"/>
          </p:cNvSpPr>
          <p:nvPr>
            <p:ph type="ctrTitle" idx="4294967295"/>
          </p:nvPr>
        </p:nvSpPr>
        <p:spPr>
          <a:xfrm>
            <a:off x="1491216" y="251637"/>
            <a:ext cx="7712075" cy="1295400"/>
          </a:xfrm>
        </p:spPr>
        <p:txBody>
          <a:bodyPr/>
          <a:lstStyle/>
          <a:p>
            <a:pPr eaLnBrk="1" hangingPunct="1">
              <a:defRPr/>
            </a:pPr>
            <a:r>
              <a:rPr lang="en-GB" dirty="0"/>
              <a:t>BRIDGES</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0722" name="Picture 2" descr="\\MIISUNDC\common\Kenora_Forest\Forest Operations\Inspections\Inspections - Bridges\2012-13\Cygnet River\100_23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295400"/>
            <a:ext cx="4343400" cy="3257550"/>
          </a:xfrm>
          <a:prstGeom prst="rect">
            <a:avLst/>
          </a:prstGeom>
          <a:noFill/>
          <a:effectLst>
            <a:softEdge rad="444500"/>
          </a:effectLst>
          <a:extLst>
            <a:ext uri="{909E8E84-426E-40DD-AFC4-6F175D3DCCD1}">
              <a14:hiddenFill xmlns:a14="http://schemas.microsoft.com/office/drawing/2010/main">
                <a:solidFill>
                  <a:srgbClr val="FFFFFF"/>
                </a:solidFill>
              </a14:hiddenFill>
            </a:ext>
          </a:extLst>
        </p:spPr>
      </p:pic>
      <p:pic>
        <p:nvPicPr>
          <p:cNvPr id="30723" name="Picture 3" descr="\\MIISUNDC\common\Kenora_Forest\Forest Operations\Inspections\Inspections - Bridges\2012-13\Cygnet River\100_23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8558" y="4366177"/>
            <a:ext cx="4329223" cy="3246917"/>
          </a:xfrm>
          <a:prstGeom prst="rect">
            <a:avLst/>
          </a:prstGeom>
          <a:noFill/>
          <a:effectLst>
            <a:softEdge rad="4699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85121" y="1765339"/>
            <a:ext cx="4038600" cy="5847755"/>
          </a:xfrm>
          <a:prstGeom prst="rect">
            <a:avLst/>
          </a:prstGeom>
          <a:noFill/>
        </p:spPr>
        <p:txBody>
          <a:bodyPr wrap="square" rtlCol="0">
            <a:spAutoFit/>
          </a:bodyPr>
          <a:lstStyle/>
          <a:p>
            <a:pPr>
              <a:buNone/>
            </a:pPr>
            <a:r>
              <a:rPr lang="en-CA" sz="2400" dirty="0"/>
              <a:t>We inspect all our bridges on regular inspection cycles.  Most common issues are:</a:t>
            </a:r>
          </a:p>
          <a:p>
            <a:pPr marL="342900" indent="-342900"/>
            <a:r>
              <a:rPr lang="en-CA" sz="2800" dirty="0"/>
              <a:t>Accumulation of debris on deck</a:t>
            </a:r>
          </a:p>
          <a:p>
            <a:pPr marL="342900" indent="-342900"/>
            <a:r>
              <a:rPr lang="en-CA" sz="2800" dirty="0"/>
              <a:t>Damaged signage</a:t>
            </a:r>
          </a:p>
          <a:p>
            <a:pPr marL="342900" indent="-342900"/>
            <a:r>
              <a:rPr lang="en-CA" sz="2800" dirty="0"/>
              <a:t>Damaged railings</a:t>
            </a:r>
          </a:p>
          <a:p>
            <a:pPr marL="342900" indent="-342900"/>
            <a:r>
              <a:rPr lang="en-CA" sz="2800" dirty="0"/>
              <a:t>Minor erosion at ends</a:t>
            </a:r>
          </a:p>
          <a:p>
            <a:pPr marL="342900" indent="-342900"/>
            <a:r>
              <a:rPr lang="en-CA" sz="2800" dirty="0"/>
              <a:t>Indications of abutment settling</a:t>
            </a:r>
          </a:p>
          <a:p>
            <a:pPr marL="342900" indent="-342900"/>
            <a:endParaRPr lang="en-CA" sz="2400" dirty="0"/>
          </a:p>
        </p:txBody>
      </p:sp>
    </p:spTree>
    <p:extLst>
      <p:ext uri="{BB962C8B-B14F-4D97-AF65-F5344CB8AC3E}">
        <p14:creationId xmlns:p14="http://schemas.microsoft.com/office/powerpoint/2010/main" val="873459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a:xfrm>
            <a:off x="922338" y="0"/>
            <a:ext cx="9136062" cy="1036638"/>
          </a:xfrm>
        </p:spPr>
        <p:txBody>
          <a:bodyPr/>
          <a:lstStyle/>
          <a:p>
            <a:pPr defTabSz="914400" eaLnBrk="1" hangingPunct="1">
              <a:defRPr/>
            </a:pPr>
            <a:r>
              <a:rPr lang="en-US" dirty="0">
                <a:solidFill>
                  <a:srgbClr val="0000FF"/>
                </a:solidFill>
              </a:rPr>
              <a:t>Watercourse Crossings - Bridges</a:t>
            </a:r>
            <a:r>
              <a:rPr lang="en-US" dirty="0"/>
              <a:t> </a:t>
            </a:r>
          </a:p>
        </p:txBody>
      </p:sp>
      <p:pic>
        <p:nvPicPr>
          <p:cNvPr id="84995" name="Picture 9" descr="WenBridgeMar06"/>
          <p:cNvPicPr>
            <a:picLocks noChangeAspect="1" noChangeArrowheads="1"/>
          </p:cNvPicPr>
          <p:nvPr/>
        </p:nvPicPr>
        <p:blipFill>
          <a:blip r:embed="rId3" cstate="print"/>
          <a:srcRect/>
          <a:stretch>
            <a:fillRect/>
          </a:stretch>
        </p:blipFill>
        <p:spPr bwMode="auto">
          <a:xfrm>
            <a:off x="1552353" y="1270462"/>
            <a:ext cx="8153401" cy="5627688"/>
          </a:xfrm>
          <a:prstGeom prst="rect">
            <a:avLst/>
          </a:prstGeom>
          <a:noFill/>
          <a:ln w="9525">
            <a:noFill/>
            <a:miter lim="800000"/>
            <a:headEnd/>
            <a:tailEnd/>
          </a:ln>
          <a:effectLst>
            <a:softEdge rad="635000"/>
          </a:effectLst>
        </p:spPr>
      </p:pic>
      <p:sp>
        <p:nvSpPr>
          <p:cNvPr id="84996" name="Text Box 10"/>
          <p:cNvSpPr txBox="1">
            <a:spLocks noChangeArrowheads="1"/>
          </p:cNvSpPr>
          <p:nvPr/>
        </p:nvSpPr>
        <p:spPr bwMode="auto">
          <a:xfrm>
            <a:off x="2007781" y="6623081"/>
            <a:ext cx="7010400" cy="597751"/>
          </a:xfrm>
          <a:prstGeom prst="rect">
            <a:avLst/>
          </a:prstGeom>
          <a:noFill/>
          <a:ln w="34925" algn="ctr">
            <a:noFill/>
            <a:miter lim="800000"/>
            <a:headEnd/>
            <a:tailEnd/>
          </a:ln>
        </p:spPr>
        <p:txBody>
          <a:bodyPr lIns="100278" tIns="52145" rIns="100278" bIns="52145">
            <a:spAutoFit/>
          </a:bodyPr>
          <a:lstStyle/>
          <a:p>
            <a:pPr algn="ctr" defTabSz="1019175">
              <a:buFontTx/>
              <a:buNone/>
            </a:pPr>
            <a:r>
              <a:rPr lang="en-US" dirty="0"/>
              <a:t>What’s missing on this bridge? (2 items)</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9250" name="Rectangle 2"/>
          <p:cNvSpPr>
            <a:spLocks noGrp="1" noChangeArrowheads="1"/>
          </p:cNvSpPr>
          <p:nvPr>
            <p:ph type="title"/>
          </p:nvPr>
        </p:nvSpPr>
        <p:spPr>
          <a:xfrm>
            <a:off x="1425575" y="228600"/>
            <a:ext cx="7962900" cy="609600"/>
          </a:xfrm>
        </p:spPr>
        <p:txBody>
          <a:bodyPr/>
          <a:lstStyle/>
          <a:p>
            <a:pPr algn="r" eaLnBrk="1" hangingPunct="1">
              <a:defRPr/>
            </a:pPr>
            <a:r>
              <a:rPr lang="en-GB" sz="2800" i="1" dirty="0"/>
              <a:t>Watercourse Crossing</a:t>
            </a:r>
            <a:endParaRPr lang="en-US" sz="2800" i="1" dirty="0"/>
          </a:p>
        </p:txBody>
      </p:sp>
      <p:sp>
        <p:nvSpPr>
          <p:cNvPr id="86019" name="Rectangle 3"/>
          <p:cNvSpPr>
            <a:spLocks noGrp="1" noChangeArrowheads="1"/>
          </p:cNvSpPr>
          <p:nvPr>
            <p:ph type="body" idx="1"/>
          </p:nvPr>
        </p:nvSpPr>
        <p:spPr>
          <a:xfrm>
            <a:off x="1371601" y="381000"/>
            <a:ext cx="8686800" cy="7162800"/>
          </a:xfrm>
        </p:spPr>
        <p:txBody>
          <a:bodyPr/>
          <a:lstStyle/>
          <a:p>
            <a:pPr eaLnBrk="1" hangingPunct="1">
              <a:buFont typeface="Wingdings" pitchFamily="2" charset="2"/>
              <a:buNone/>
            </a:pPr>
            <a:r>
              <a:rPr lang="en-US" b="1">
                <a:solidFill>
                  <a:srgbClr val="339933"/>
                </a:solidFill>
              </a:rPr>
              <a:t>Bridges</a:t>
            </a:r>
            <a:endParaRPr lang="en-US" b="1">
              <a:solidFill>
                <a:srgbClr val="000000"/>
              </a:solidFill>
            </a:endParaRPr>
          </a:p>
          <a:p>
            <a:pPr eaLnBrk="1" hangingPunct="1">
              <a:buFont typeface="Symbol" pitchFamily="18" charset="2"/>
              <a:buChar char="·"/>
            </a:pPr>
            <a:r>
              <a:rPr lang="en-US" sz="2800">
                <a:solidFill>
                  <a:srgbClr val="000000"/>
                </a:solidFill>
              </a:rPr>
              <a:t>Minimize stream bank disturbance.</a:t>
            </a:r>
          </a:p>
          <a:p>
            <a:pPr eaLnBrk="1" hangingPunct="1">
              <a:buFont typeface="Symbol" pitchFamily="18" charset="2"/>
              <a:buChar char="·"/>
            </a:pPr>
            <a:r>
              <a:rPr lang="en-US" sz="2800">
                <a:solidFill>
                  <a:srgbClr val="000000"/>
                </a:solidFill>
              </a:rPr>
              <a:t>Align bridge abutments and piers to be parallel with the direction of water flow.</a:t>
            </a:r>
          </a:p>
          <a:p>
            <a:pPr eaLnBrk="1" hangingPunct="1">
              <a:buFont typeface="Symbol" pitchFamily="18" charset="2"/>
              <a:buChar char="·"/>
            </a:pPr>
            <a:r>
              <a:rPr lang="en-US" sz="2800">
                <a:solidFill>
                  <a:srgbClr val="000000"/>
                </a:solidFill>
              </a:rPr>
              <a:t>Stabilize cribbing structure prior to placing deck.</a:t>
            </a:r>
          </a:p>
          <a:p>
            <a:pPr eaLnBrk="1" hangingPunct="1">
              <a:buFont typeface="Symbol" pitchFamily="18" charset="2"/>
              <a:buChar char="·"/>
            </a:pPr>
            <a:r>
              <a:rPr lang="en-US" sz="2800">
                <a:solidFill>
                  <a:srgbClr val="000000"/>
                </a:solidFill>
              </a:rPr>
              <a:t>Where possible, place geotextile to prevent siltation passing through the cribbing.</a:t>
            </a:r>
          </a:p>
          <a:p>
            <a:pPr eaLnBrk="1" hangingPunct="1">
              <a:buFont typeface="Symbol" pitchFamily="18" charset="2"/>
              <a:buNone/>
            </a:pPr>
            <a:endParaRPr lang="en-US">
              <a:solidFill>
                <a:srgbClr val="000000"/>
              </a:solidFill>
            </a:endParaRPr>
          </a:p>
          <a:p>
            <a:pPr eaLnBrk="1" hangingPunct="1">
              <a:buFont typeface="Symbol" pitchFamily="18" charset="2"/>
              <a:buNone/>
            </a:pPr>
            <a:r>
              <a:rPr lang="en-US">
                <a:solidFill>
                  <a:srgbClr val="000000"/>
                </a:solidFill>
              </a:rPr>
              <a:t>	</a:t>
            </a:r>
          </a:p>
          <a:p>
            <a:pPr eaLnBrk="1" hangingPunct="1"/>
            <a:endParaRPr lang="en-US" b="1">
              <a:solidFill>
                <a:srgbClr val="000000"/>
              </a:solidFill>
            </a:endParaRPr>
          </a:p>
        </p:txBody>
      </p:sp>
      <p:pic>
        <p:nvPicPr>
          <p:cNvPr id="86020" name="Picture 4" descr="WenBridge1Mar06"/>
          <p:cNvPicPr>
            <a:picLocks noChangeAspect="1" noChangeArrowheads="1"/>
          </p:cNvPicPr>
          <p:nvPr/>
        </p:nvPicPr>
        <p:blipFill>
          <a:blip r:embed="rId2" cstate="print"/>
          <a:srcRect/>
          <a:stretch>
            <a:fillRect/>
          </a:stretch>
        </p:blipFill>
        <p:spPr bwMode="auto">
          <a:xfrm>
            <a:off x="4945063" y="3800475"/>
            <a:ext cx="4525962" cy="3497263"/>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22" name="Rectangle 2"/>
          <p:cNvSpPr>
            <a:spLocks noGrp="1" noChangeArrowheads="1"/>
          </p:cNvSpPr>
          <p:nvPr>
            <p:ph type="title"/>
          </p:nvPr>
        </p:nvSpPr>
        <p:spPr>
          <a:xfrm>
            <a:off x="1425575" y="152400"/>
            <a:ext cx="8251825" cy="762000"/>
          </a:xfrm>
        </p:spPr>
        <p:txBody>
          <a:bodyPr/>
          <a:lstStyle/>
          <a:p>
            <a:pPr algn="r" eaLnBrk="1" hangingPunct="1">
              <a:defRPr/>
            </a:pPr>
            <a:r>
              <a:rPr lang="en-GB" sz="2800" i="1" dirty="0"/>
              <a:t>Watercourse Crossing</a:t>
            </a:r>
            <a:endParaRPr lang="en-US" sz="2800" i="1" dirty="0"/>
          </a:p>
        </p:txBody>
      </p:sp>
      <p:sp>
        <p:nvSpPr>
          <p:cNvPr id="87043" name="Rectangle 3"/>
          <p:cNvSpPr>
            <a:spLocks noGrp="1" noChangeArrowheads="1"/>
          </p:cNvSpPr>
          <p:nvPr>
            <p:ph type="body" idx="1"/>
          </p:nvPr>
        </p:nvSpPr>
        <p:spPr>
          <a:xfrm>
            <a:off x="1425575" y="531813"/>
            <a:ext cx="7962900" cy="6708775"/>
          </a:xfrm>
        </p:spPr>
        <p:txBody>
          <a:bodyPr/>
          <a:lstStyle/>
          <a:p>
            <a:pPr eaLnBrk="1" hangingPunct="1">
              <a:buFont typeface="Wingdings" pitchFamily="2" charset="2"/>
              <a:buNone/>
            </a:pPr>
            <a:r>
              <a:rPr lang="en-US" sz="4300" b="1" i="1">
                <a:solidFill>
                  <a:srgbClr val="000000"/>
                </a:solidFill>
              </a:rPr>
              <a:t>Stabilization</a:t>
            </a:r>
          </a:p>
          <a:p>
            <a:pPr eaLnBrk="1" hangingPunct="1"/>
            <a:r>
              <a:rPr lang="en-US" sz="2800">
                <a:solidFill>
                  <a:srgbClr val="000000"/>
                </a:solidFill>
              </a:rPr>
              <a:t>Once the structure has been installed, stabilize the cut and fill slopes around the structure (2:1 slope ). Follow the Prework Instructions for erosion control measures. Measures may include:</a:t>
            </a:r>
          </a:p>
          <a:p>
            <a:pPr lvl="1" eaLnBrk="1" hangingPunct="1">
              <a:buFont typeface="Symbol" pitchFamily="18" charset="2"/>
              <a:buChar char="·"/>
            </a:pPr>
            <a:r>
              <a:rPr lang="en-US" sz="2700">
                <a:solidFill>
                  <a:srgbClr val="000000"/>
                </a:solidFill>
              </a:rPr>
              <a:t>Revegetation of the slopes, approaches, and / or ditchlines near the crossings.</a:t>
            </a:r>
          </a:p>
          <a:p>
            <a:pPr lvl="1" eaLnBrk="1" hangingPunct="1">
              <a:buFont typeface="Symbol" pitchFamily="18" charset="2"/>
              <a:buChar char="·"/>
            </a:pPr>
            <a:r>
              <a:rPr lang="en-US" sz="2700">
                <a:solidFill>
                  <a:srgbClr val="000000"/>
                </a:solidFill>
              </a:rPr>
              <a:t>Rip rap to protect the culvert inlet and outlet.</a:t>
            </a:r>
          </a:p>
          <a:p>
            <a:pPr lvl="1" eaLnBrk="1" hangingPunct="1">
              <a:buFont typeface="Symbol" pitchFamily="18" charset="2"/>
              <a:buChar char="·"/>
            </a:pPr>
            <a:r>
              <a:rPr lang="en-US" sz="2700">
                <a:solidFill>
                  <a:srgbClr val="000000"/>
                </a:solidFill>
              </a:rPr>
              <a:t>Rip rap to protect cribbing and abutments of bridges.</a:t>
            </a:r>
          </a:p>
          <a:p>
            <a:pPr eaLnBrk="1" hangingPunct="1"/>
            <a:endParaRPr lang="en-US" sz="2800">
              <a:solidFill>
                <a:srgbClr val="000000"/>
              </a:solidFill>
            </a:endParaRPr>
          </a:p>
          <a:p>
            <a:pPr eaLnBrk="1" hangingPunct="1"/>
            <a:endParaRPr lang="en-US"/>
          </a:p>
        </p:txBody>
      </p:sp>
      <p:pic>
        <p:nvPicPr>
          <p:cNvPr id="87044" name="Picture 4" descr="Chancellor 2"/>
          <p:cNvPicPr>
            <a:picLocks noChangeAspect="1" noChangeArrowheads="1"/>
          </p:cNvPicPr>
          <p:nvPr/>
        </p:nvPicPr>
        <p:blipFill>
          <a:blip r:embed="rId2" cstate="print"/>
          <a:srcRect/>
          <a:stretch>
            <a:fillRect/>
          </a:stretch>
        </p:blipFill>
        <p:spPr bwMode="auto">
          <a:xfrm>
            <a:off x="4022727" y="4916488"/>
            <a:ext cx="3940175" cy="2855912"/>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a:xfrm>
            <a:off x="1524000" y="152400"/>
            <a:ext cx="7962900" cy="609600"/>
          </a:xfrm>
        </p:spPr>
        <p:txBody>
          <a:bodyPr/>
          <a:lstStyle/>
          <a:p>
            <a:pPr algn="r" eaLnBrk="1" hangingPunct="1">
              <a:defRPr/>
            </a:pPr>
            <a:r>
              <a:rPr lang="en-GB" sz="2800" i="1" dirty="0"/>
              <a:t>Watercourse Crossing</a:t>
            </a:r>
            <a:endParaRPr lang="en-US" sz="2800" i="1" dirty="0"/>
          </a:p>
        </p:txBody>
      </p:sp>
      <p:sp>
        <p:nvSpPr>
          <p:cNvPr id="88067" name="Rectangle 3"/>
          <p:cNvSpPr>
            <a:spLocks noGrp="1" noChangeArrowheads="1"/>
          </p:cNvSpPr>
          <p:nvPr>
            <p:ph type="body" idx="1"/>
          </p:nvPr>
        </p:nvSpPr>
        <p:spPr>
          <a:xfrm>
            <a:off x="1676400" y="685801"/>
            <a:ext cx="7962900" cy="6873875"/>
          </a:xfrm>
        </p:spPr>
        <p:txBody>
          <a:bodyPr/>
          <a:lstStyle/>
          <a:p>
            <a:pPr eaLnBrk="1" hangingPunct="1">
              <a:buFont typeface="Wingdings" pitchFamily="2" charset="2"/>
              <a:buNone/>
            </a:pPr>
            <a:r>
              <a:rPr lang="en-US" sz="4300" b="1" i="1">
                <a:solidFill>
                  <a:srgbClr val="000000"/>
                </a:solidFill>
              </a:rPr>
              <a:t>Stabilization (cont’d)</a:t>
            </a:r>
            <a:endParaRPr lang="en-US">
              <a:solidFill>
                <a:srgbClr val="000000"/>
              </a:solidFill>
            </a:endParaRPr>
          </a:p>
          <a:p>
            <a:pPr eaLnBrk="1" hangingPunct="1">
              <a:buFont typeface="Symbol" pitchFamily="18" charset="2"/>
              <a:buChar char="·"/>
            </a:pPr>
            <a:r>
              <a:rPr lang="en-US" sz="2800">
                <a:solidFill>
                  <a:srgbClr val="000000"/>
                </a:solidFill>
              </a:rPr>
              <a:t>Siltation fences placed along the streambank edge to control deposition.</a:t>
            </a:r>
          </a:p>
          <a:p>
            <a:pPr eaLnBrk="1" hangingPunct="1">
              <a:buFont typeface="Symbol" pitchFamily="18" charset="2"/>
              <a:buChar char="·"/>
            </a:pPr>
            <a:r>
              <a:rPr lang="en-US" sz="2800">
                <a:solidFill>
                  <a:srgbClr val="000000"/>
                </a:solidFill>
              </a:rPr>
              <a:t>Divert ditchline run-off away from the watercourse. </a:t>
            </a:r>
          </a:p>
          <a:p>
            <a:pPr eaLnBrk="1" hangingPunct="1">
              <a:buFont typeface="Symbol" pitchFamily="18" charset="2"/>
              <a:buChar char="·"/>
            </a:pPr>
            <a:r>
              <a:rPr lang="en-US" sz="2800">
                <a:solidFill>
                  <a:srgbClr val="000000"/>
                </a:solidFill>
              </a:rPr>
              <a:t>Place slash debris or straw mats over exposed mineral soil.</a:t>
            </a:r>
          </a:p>
          <a:p>
            <a:pPr eaLnBrk="1" hangingPunct="1"/>
            <a:r>
              <a:rPr lang="en-US" sz="2800">
                <a:solidFill>
                  <a:srgbClr val="000000"/>
                </a:solidFill>
              </a:rPr>
              <a:t>Where necessary, control erosion and siltation in ditchlines adjacent to stream crossing approaches. Use rock/soil dams, hay bales, silt fences, log jams, etc.</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a:xfrm>
            <a:off x="922338" y="0"/>
            <a:ext cx="9136062" cy="1036638"/>
          </a:xfrm>
        </p:spPr>
        <p:txBody>
          <a:bodyPr/>
          <a:lstStyle/>
          <a:p>
            <a:pPr defTabSz="914400" eaLnBrk="1" hangingPunct="1">
              <a:defRPr/>
            </a:pPr>
            <a:r>
              <a:rPr lang="en-US" dirty="0">
                <a:solidFill>
                  <a:srgbClr val="0000FF"/>
                </a:solidFill>
              </a:rPr>
              <a:t>Watercourse Crossings - Bridges</a:t>
            </a:r>
            <a:r>
              <a:rPr lang="en-US" dirty="0"/>
              <a:t> </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1746" name="Picture 2" descr="C:\Users\rneil\Desktop\AA EMS IMPROVEMENT PHOTOS\AAA Finished Slides\Jad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8179" y="1295400"/>
            <a:ext cx="8203019"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626477"/>
      </p:ext>
    </p:extLst>
  </p:cSld>
  <p:clrMapOvr>
    <a:masterClrMapping/>
  </p:clrMapOvr>
</p:sld>
</file>

<file path=ppt/theme/theme1.xml><?xml version="1.0" encoding="utf-8"?>
<a:theme xmlns:a="http://schemas.openxmlformats.org/drawingml/2006/main" name="emergency preparedness">
  <a:themeElements>
    <a:clrScheme name="emergency preparednes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mergency preparednes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4925" cap="flat" cmpd="sng" algn="ctr">
          <a:noFill/>
          <a:prstDash val="solid"/>
          <a:round/>
          <a:headEnd type="none" w="med" len="med"/>
          <a:tailEnd type="none" w="med" len="med"/>
        </a:ln>
        <a:effectLst/>
      </a:spPr>
      <a:bodyPr vert="horz" wrap="square" lIns="100278" tIns="52145" rIns="100278" bIns="52145" numCol="1" anchor="ctr" anchorCtr="0" compatLnSpc="1">
        <a:prstTxWarp prst="textNoShape">
          <a:avLst/>
        </a:prstTxWarp>
        <a:spAutoFit/>
      </a:bodyPr>
      <a:lstStyle>
        <a:defPPr marL="0" marR="0" indent="0" algn="l" defTabSz="1019175" rtl="0" eaLnBrk="0" fontAlgn="base" latinLnBrk="0" hangingPunct="0">
          <a:lnSpc>
            <a:spcPct val="100000"/>
          </a:lnSpc>
          <a:spcBef>
            <a:spcPct val="50000"/>
          </a:spcBef>
          <a:spcAft>
            <a:spcPct val="0"/>
          </a:spcAft>
          <a:buClrTx/>
          <a:buSzTx/>
          <a:buFontTx/>
          <a:buChar char="•"/>
          <a:tabLst/>
          <a:defRPr kumimoji="0" lang="en-CA" sz="3200" b="0" i="0" u="none" strike="noStrike" cap="none" normalizeH="0" baseline="0" smtClean="0">
            <a:ln>
              <a:noFill/>
            </a:ln>
            <a:solidFill>
              <a:srgbClr val="003200"/>
            </a:solidFill>
            <a:effectLst/>
            <a:latin typeface="Times New Roman" pitchFamily="18" charset="0"/>
          </a:defRPr>
        </a:defPPr>
      </a:lstStyle>
    </a:spDef>
    <a:lnDef>
      <a:spPr bwMode="auto">
        <a:xfrm>
          <a:off x="0" y="0"/>
          <a:ext cx="1" cy="1"/>
        </a:xfrm>
        <a:custGeom>
          <a:avLst/>
          <a:gdLst/>
          <a:ahLst/>
          <a:cxnLst/>
          <a:rect l="0" t="0" r="0" b="0"/>
          <a:pathLst/>
        </a:custGeom>
        <a:noFill/>
        <a:ln w="34925" cap="flat" cmpd="sng" algn="ctr">
          <a:noFill/>
          <a:prstDash val="solid"/>
          <a:round/>
          <a:headEnd type="none" w="med" len="med"/>
          <a:tailEnd type="none" w="med" len="med"/>
        </a:ln>
        <a:effectLst/>
      </a:spPr>
      <a:bodyPr vert="horz" wrap="square" lIns="100278" tIns="52145" rIns="100278" bIns="52145" numCol="1" anchor="ctr" anchorCtr="0" compatLnSpc="1">
        <a:prstTxWarp prst="textNoShape">
          <a:avLst/>
        </a:prstTxWarp>
        <a:spAutoFit/>
      </a:bodyPr>
      <a:lstStyle>
        <a:defPPr marL="0" marR="0" indent="0" algn="l" defTabSz="1019175" rtl="0" eaLnBrk="0" fontAlgn="base" latinLnBrk="0" hangingPunct="0">
          <a:lnSpc>
            <a:spcPct val="100000"/>
          </a:lnSpc>
          <a:spcBef>
            <a:spcPct val="50000"/>
          </a:spcBef>
          <a:spcAft>
            <a:spcPct val="0"/>
          </a:spcAft>
          <a:buClrTx/>
          <a:buSzTx/>
          <a:buFontTx/>
          <a:buChar char="•"/>
          <a:tabLst/>
          <a:defRPr kumimoji="0" lang="en-CA" sz="3200" b="0" i="0" u="none" strike="noStrike" cap="none" normalizeH="0" baseline="0" smtClean="0">
            <a:ln>
              <a:noFill/>
            </a:ln>
            <a:solidFill>
              <a:srgbClr val="003200"/>
            </a:solidFill>
            <a:effectLst/>
            <a:latin typeface="Times New Roman" pitchFamily="18" charset="0"/>
          </a:defRPr>
        </a:defPPr>
      </a:lstStyle>
    </a:lnDef>
  </a:objectDefaults>
  <a:extraClrSchemeLst>
    <a:extraClrScheme>
      <a:clrScheme name="emergency preparednes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mergency preparednes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mergency preparednes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mergency preparednes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mergency preparednes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mergency preparednes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mergency preparednes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ct:contentTypeSchema xmlns:ct="http://schemas.microsoft.com/office/2006/metadata/contentType" xmlns:ma="http://schemas.microsoft.com/office/2006/metadata/properties/metaAttributes" ct:_="" ma:_="" ma:contentTypeName="Document" ma:contentTypeID="0x010100D02358863D720240BD9C251737CA3721" ma:contentTypeVersion="0" ma:contentTypeDescription="Create a new document." ma:contentTypeScope="" ma:versionID="4e36d7d2986fbf24aa2467394ff2451a">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41BB410D-BDA8-4EF1-A815-96F9CE372F80}">
  <ds:schemaRefs>
    <ds:schemaRef ds:uri="http://purl.org/dc/elements/1.1/"/>
    <ds:schemaRef ds:uri="http://schemas.microsoft.com/office/2006/documentManagement/types"/>
    <ds:schemaRef ds:uri="http://schemas.microsoft.com/office/2006/metadata/properties"/>
    <ds:schemaRef ds:uri="http://purl.org/dc/terms/"/>
    <ds:schemaRef ds:uri="http://www.w3.org/XML/1998/namespace"/>
    <ds:schemaRef ds:uri="http://purl.org/dc/dcmitype/"/>
    <ds:schemaRef ds:uri="http://schemas.openxmlformats.org/package/2006/metadata/core-properties"/>
  </ds:schemaRefs>
</ds:datastoreItem>
</file>

<file path=customXml/itemProps2.xml><?xml version="1.0" encoding="utf-8"?>
<ds:datastoreItem xmlns:ds="http://schemas.openxmlformats.org/officeDocument/2006/customXml" ds:itemID="{659D7DEE-3580-4041-9AB0-FCF64391CB2B}">
  <ds:schemaRefs>
    <ds:schemaRef ds:uri="http://schemas.microsoft.com/sharepoint/v3/contenttype/forms"/>
  </ds:schemaRefs>
</ds:datastoreItem>
</file>

<file path=customXml/itemProps3.xml><?xml version="1.0" encoding="utf-8"?>
<ds:datastoreItem xmlns:ds="http://schemas.openxmlformats.org/officeDocument/2006/customXml" ds:itemID="{1BD85996-0C2C-4303-8AED-34A3F9D717D2}">
  <ds:schemaRefs>
    <ds:schemaRef ds:uri="http://schemas.microsoft.com/office/2006/metadata/longProperties"/>
  </ds:schemaRefs>
</ds:datastoreItem>
</file>

<file path=customXml/itemProps4.xml><?xml version="1.0" encoding="utf-8"?>
<ds:datastoreItem xmlns:ds="http://schemas.openxmlformats.org/officeDocument/2006/customXml" ds:itemID="{C0988CEB-0AA6-40B2-9EA2-91BA5CECA3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C:\data\Weyerhaeuser\forestlands\contractor trainining 2001\emergency preparedness.ppt</Template>
  <TotalTime>16294</TotalTime>
  <Words>10217</Words>
  <Application>Microsoft Office PowerPoint</Application>
  <PresentationFormat>Custom</PresentationFormat>
  <Paragraphs>1067</Paragraphs>
  <Slides>144</Slides>
  <Notes>60</Notes>
  <HiddenSlides>0</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3</vt:i4>
      </vt:variant>
      <vt:variant>
        <vt:lpstr>Slide Titles</vt:lpstr>
      </vt:variant>
      <vt:variant>
        <vt:i4>144</vt:i4>
      </vt:variant>
    </vt:vector>
  </HeadingPairs>
  <TitlesOfParts>
    <vt:vector size="160" baseType="lpstr">
      <vt:lpstr>Arial</vt:lpstr>
      <vt:lpstr>Arial Black</vt:lpstr>
      <vt:lpstr>Arial Narrow</vt:lpstr>
      <vt:lpstr>Calibri</vt:lpstr>
      <vt:lpstr>Symbol</vt:lpstr>
      <vt:lpstr>Tahoma</vt:lpstr>
      <vt:lpstr>Tempus Sans ITC</vt:lpstr>
      <vt:lpstr>Times New Roman</vt:lpstr>
      <vt:lpstr>Webdings</vt:lpstr>
      <vt:lpstr>Wingdings</vt:lpstr>
      <vt:lpstr>emergency preparedness</vt:lpstr>
      <vt:lpstr>1_Custom Design</vt:lpstr>
      <vt:lpstr>Custom Design</vt:lpstr>
      <vt:lpstr>Bitmap Image</vt:lpstr>
      <vt:lpstr>Photo Editor Photo</vt:lpstr>
      <vt:lpstr>Document</vt:lpstr>
      <vt:lpstr>Miisun  2026-2027 Spring Training</vt:lpstr>
      <vt:lpstr>SFM Awareness Training</vt:lpstr>
      <vt:lpstr>What is SFM Certification?</vt:lpstr>
      <vt:lpstr>SFM Certification in Canada</vt:lpstr>
      <vt:lpstr>SUSTAINABLE FORESTRY INITIATIVE®</vt:lpstr>
      <vt:lpstr>Forest Stewardship Council (FSC)</vt:lpstr>
      <vt:lpstr>Three SFM systems in Canada</vt:lpstr>
      <vt:lpstr>SFI Certification, and why...</vt:lpstr>
      <vt:lpstr>Two Tiers of our  Environmental Certification</vt:lpstr>
      <vt:lpstr>Certification</vt:lpstr>
      <vt:lpstr>Central Canada SFI  Implementation Committee (CCSIC)</vt:lpstr>
      <vt:lpstr>CCSIC Functions</vt:lpstr>
      <vt:lpstr>Inconsistent Practices</vt:lpstr>
      <vt:lpstr>Inconsistent Practices</vt:lpstr>
      <vt:lpstr>Qualified Logging Professional</vt:lpstr>
      <vt:lpstr>QLP Requirements – 3 parts:</vt:lpstr>
      <vt:lpstr>Species at Risk </vt:lpstr>
      <vt:lpstr>Species at Risk / Migratory Birds </vt:lpstr>
      <vt:lpstr>Invasive Species</vt:lpstr>
      <vt:lpstr>PowerPoint Presentation</vt:lpstr>
      <vt:lpstr>EMS</vt:lpstr>
      <vt:lpstr>Miitigoog EMS and SFM Policy</vt:lpstr>
      <vt:lpstr>Reporting  </vt:lpstr>
      <vt:lpstr>PowerPoint Presentation</vt:lpstr>
      <vt:lpstr>PowerPoint Presentation</vt:lpstr>
      <vt:lpstr>Unmapped Creeks</vt:lpstr>
      <vt:lpstr>PowerPoint Presentation</vt:lpstr>
      <vt:lpstr>Classifying Unmapped Creeks</vt:lpstr>
      <vt:lpstr>Unmapped Creeks</vt:lpstr>
      <vt:lpstr>PowerPoint Presentation</vt:lpstr>
      <vt:lpstr>Stop Work</vt:lpstr>
      <vt:lpstr>Emergency Preparedness for Fires</vt:lpstr>
      <vt:lpstr>Fuel Storage and Transportation – where is this from? What is wrong with it?</vt:lpstr>
      <vt:lpstr>Emergency Preparedness for Spills</vt:lpstr>
      <vt:lpstr>Reporting Spills</vt:lpstr>
      <vt:lpstr>Fuel Storage: The Basics</vt:lpstr>
      <vt:lpstr>Design requirements labeling - slip or bulk tank Pressure test at qualified TC inspector every  five years from date of manufacture</vt:lpstr>
      <vt:lpstr>Fuel Tank Testing </vt:lpstr>
      <vt:lpstr>Compliant Bulk tank</vt:lpstr>
      <vt:lpstr>Labeling &amp; Placards</vt:lpstr>
      <vt:lpstr>Operational Waste Recycling and Disposal</vt:lpstr>
      <vt:lpstr>Garbage and Waste</vt:lpstr>
      <vt:lpstr>Equipment Washing</vt:lpstr>
      <vt:lpstr>Equipment Washing</vt:lpstr>
      <vt:lpstr>Road &amp; Cutblock Ribboning</vt:lpstr>
      <vt:lpstr>Ribboning Standards</vt:lpstr>
      <vt:lpstr>Ribboning Standards (cont’d)</vt:lpstr>
      <vt:lpstr>Ribboning Standards continued</vt:lpstr>
      <vt:lpstr>Ribbon Standards</vt:lpstr>
      <vt:lpstr>Ribbon Standards</vt:lpstr>
      <vt:lpstr>Marking Adjacent to Private Property,  &amp; Protected Areas</vt:lpstr>
      <vt:lpstr>Marking Adjacent to First Nations</vt:lpstr>
      <vt:lpstr>Road Location </vt:lpstr>
      <vt:lpstr>Road Location</vt:lpstr>
      <vt:lpstr>Road Location</vt:lpstr>
      <vt:lpstr>Road Location</vt:lpstr>
      <vt:lpstr>Soil Conservation</vt:lpstr>
      <vt:lpstr>PowerPoint Presentation</vt:lpstr>
      <vt:lpstr>PowerPoint Presentation</vt:lpstr>
      <vt:lpstr>PowerPoint Presentation</vt:lpstr>
      <vt:lpstr>Soil Conservation SOP</vt:lpstr>
      <vt:lpstr>PowerPoint Presentation</vt:lpstr>
      <vt:lpstr>Operating around wet areas</vt:lpstr>
      <vt:lpstr>Good things for skidding</vt:lpstr>
      <vt:lpstr>Keep wood out of wet draws</vt:lpstr>
      <vt:lpstr>Harvesting</vt:lpstr>
      <vt:lpstr>Harvesting - Falling / Bunching</vt:lpstr>
      <vt:lpstr>Harvesting - Falling / Bunching</vt:lpstr>
      <vt:lpstr>Harvesting - Skidding</vt:lpstr>
      <vt:lpstr>Harvesting - Processing</vt:lpstr>
      <vt:lpstr>PowerPoint Presentation</vt:lpstr>
      <vt:lpstr>Harvesting – Chipper Debris</vt:lpstr>
      <vt:lpstr>Harvesting – Chipper Debris</vt:lpstr>
      <vt:lpstr>Harvesting – Chipper Debris</vt:lpstr>
      <vt:lpstr>CHIPPING DEBRIS – THE BOTTOM LINE</vt:lpstr>
      <vt:lpstr>Harvesting - Loading / Hauling / Piling</vt:lpstr>
      <vt:lpstr>Roundwood Debris Disposal</vt:lpstr>
      <vt:lpstr>PowerPoint Presentation</vt:lpstr>
      <vt:lpstr>Delimber Debris Piles</vt:lpstr>
      <vt:lpstr>Debris Disposal</vt:lpstr>
      <vt:lpstr>PowerPoint Presentation</vt:lpstr>
      <vt:lpstr>Road Construction</vt:lpstr>
      <vt:lpstr>Road Construction - R/W Clearing</vt:lpstr>
      <vt:lpstr>Road Construction - Subgrade</vt:lpstr>
      <vt:lpstr>Road Construction – Erosion Control</vt:lpstr>
      <vt:lpstr>Watercourse Crossings</vt:lpstr>
      <vt:lpstr>PowerPoint Presentation</vt:lpstr>
      <vt:lpstr>Culverts on Roads</vt:lpstr>
      <vt:lpstr> </vt:lpstr>
      <vt:lpstr>Watercourse Crossing</vt:lpstr>
      <vt:lpstr>Culvert installation</vt:lpstr>
      <vt:lpstr>Road Construction - Drainage</vt:lpstr>
      <vt:lpstr>BRIDGES</vt:lpstr>
      <vt:lpstr>BRIDGES</vt:lpstr>
      <vt:lpstr>Watercourse Crossings - Bridges </vt:lpstr>
      <vt:lpstr>Watercourse Crossing</vt:lpstr>
      <vt:lpstr>Watercourse Crossing</vt:lpstr>
      <vt:lpstr>Watercourse Crossing</vt:lpstr>
      <vt:lpstr>Watercourse Crossings - Bridges </vt:lpstr>
      <vt:lpstr>Aggregate Pits</vt:lpstr>
      <vt:lpstr>Aggregate Pits</vt:lpstr>
      <vt:lpstr>Aggregate Pits</vt:lpstr>
      <vt:lpstr>Aggregate Pits</vt:lpstr>
      <vt:lpstr>Aggregate Pits</vt:lpstr>
      <vt:lpstr>Aggregate Pits</vt:lpstr>
      <vt:lpstr>Aggregate Pits</vt:lpstr>
      <vt:lpstr>Our Cat 9 Pits</vt:lpstr>
      <vt:lpstr>Aggregate Pits</vt:lpstr>
      <vt:lpstr>Road Maintenance</vt:lpstr>
      <vt:lpstr>Road Maintenance</vt:lpstr>
      <vt:lpstr>Road Abandonment &amp; Access Control</vt:lpstr>
      <vt:lpstr>Road Abandonment &amp; Access Control</vt:lpstr>
      <vt:lpstr>Road Abandonment &amp; Access Control (cont’d)</vt:lpstr>
      <vt:lpstr>Road Abandonment &amp; Access Control</vt:lpstr>
      <vt:lpstr>Site Preparation</vt:lpstr>
      <vt:lpstr>Site Preparation</vt:lpstr>
      <vt:lpstr>Site Preparation</vt:lpstr>
      <vt:lpstr>Site Preparation</vt:lpstr>
      <vt:lpstr>Chemical Vegetation Control</vt:lpstr>
      <vt:lpstr>Chemical Vegetation Control</vt:lpstr>
      <vt:lpstr>Chemical Vegetation Control</vt:lpstr>
      <vt:lpstr>Chemical Vegetation Control</vt:lpstr>
      <vt:lpstr>Chemical Vegetation Control</vt:lpstr>
      <vt:lpstr>Chemical Vegetation Control</vt:lpstr>
      <vt:lpstr>CLAAG SOP </vt:lpstr>
      <vt:lpstr>CLAAG SOP</vt:lpstr>
      <vt:lpstr>CLAAG SOP</vt:lpstr>
      <vt:lpstr>CLAAG SOP</vt:lpstr>
      <vt:lpstr>Seed Tree SOP</vt:lpstr>
      <vt:lpstr>Seed Tree SOP</vt:lpstr>
      <vt:lpstr>Seed Tree SOP</vt:lpstr>
      <vt:lpstr>Seed Tree SOP</vt:lpstr>
      <vt:lpstr>Brush Pile Burning Pre-Ignition</vt:lpstr>
      <vt:lpstr>Debris Disposal</vt:lpstr>
      <vt:lpstr>Debris Disposal</vt:lpstr>
      <vt:lpstr>Debris Disposal</vt:lpstr>
      <vt:lpstr>Debris Disposal</vt:lpstr>
      <vt:lpstr>Operational Waste Recycling and Disposal</vt:lpstr>
      <vt:lpstr>Operational Waste Recycling and Disposal</vt:lpstr>
      <vt:lpstr>Operational Waste Recycling and Disposal</vt:lpstr>
      <vt:lpstr>Operational Waste Recycling and Disposal</vt:lpstr>
      <vt:lpstr>EMS Quiz</vt:lpstr>
      <vt:lpstr>PowerPoint Presentation</vt:lpstr>
      <vt:lpstr>Your Follow-Up</vt:lpstr>
    </vt:vector>
  </TitlesOfParts>
  <Company>Weyerhaeuser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Contractor/Supevisor/Staff Training</dc:title>
  <dc:subject>EMS Training presentation</dc:subject>
  <dc:creator>Gary McKibbon</dc:creator>
  <cp:lastModifiedBy>Shannon Rawn</cp:lastModifiedBy>
  <cp:revision>629</cp:revision>
  <cp:lastPrinted>2026-03-26T15:56:25Z</cp:lastPrinted>
  <dcterms:created xsi:type="dcterms:W3CDTF">2001-03-22T20:59:14Z</dcterms:created>
  <dcterms:modified xsi:type="dcterms:W3CDTF">2026-03-26T15:56:29Z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